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3" r:id="rId8"/>
    <p:sldId id="275" r:id="rId9"/>
    <p:sldId id="277" r:id="rId10"/>
    <p:sldId id="280" r:id="rId11"/>
    <p:sldId id="278" r:id="rId12"/>
    <p:sldId id="281" r:id="rId13"/>
    <p:sldId id="264" r:id="rId14"/>
    <p:sldId id="265" r:id="rId15"/>
    <p:sldId id="267" r:id="rId16"/>
    <p:sldId id="268" r:id="rId17"/>
    <p:sldId id="269" r:id="rId18"/>
    <p:sldId id="273" r:id="rId19"/>
    <p:sldId id="279" r:id="rId20"/>
    <p:sldId id="274" r:id="rId21"/>
  </p:sldIdLst>
  <p:sldSz cx="10083800" cy="7562850"/>
  <p:notesSz cx="10083800" cy="7562850"/>
  <p:defaultTextStyle>
    <a:defPPr>
      <a:defRPr kern="0"/>
    </a:defPPr>
  </p:defaultTextStyle>
  <p:extLst>
    <p:ext uri="{521415D9-36F7-43E2-AB2F-B90AF26B5E84}">
      <p14:sectionLst xmlns:p14="http://schemas.microsoft.com/office/powerpoint/2010/main">
        <p14:section name="Default Section" id="{EBC9566F-3A7D-4728-845E-6278BBF10EAB}">
          <p14:sldIdLst>
            <p14:sldId id="256"/>
            <p14:sldId id="257"/>
            <p14:sldId id="258"/>
            <p14:sldId id="259"/>
            <p14:sldId id="260"/>
            <p14:sldId id="261"/>
            <p14:sldId id="263"/>
            <p14:sldId id="275"/>
            <p14:sldId id="277"/>
            <p14:sldId id="280"/>
            <p14:sldId id="278"/>
            <p14:sldId id="281"/>
            <p14:sldId id="264"/>
            <p14:sldId id="265"/>
            <p14:sldId id="267"/>
            <p14:sldId id="268"/>
            <p14:sldId id="269"/>
            <p14:sldId id="273"/>
            <p14:sldId id="279"/>
            <p14:sldId id="274"/>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599"/>
  </p:normalViewPr>
  <p:slideViewPr>
    <p:cSldViewPr>
      <p:cViewPr varScale="1">
        <p:scale>
          <a:sx n="70" d="100"/>
          <a:sy n="70" d="100"/>
        </p:scale>
        <p:origin x="1632" y="67"/>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10641" y="630682"/>
            <a:ext cx="7623809" cy="632968"/>
          </a:xfrm>
          <a:prstGeom prst="rect">
            <a:avLst/>
          </a:prstGeom>
        </p:spPr>
        <p:txBody>
          <a:bodyPr wrap="square" lIns="0" tIns="0" rIns="0" bIns="0">
            <a:spAutoFit/>
          </a:bodyPr>
          <a:lstStyle>
            <a:lvl1pPr>
              <a:defRPr sz="3600" b="1" i="0">
                <a:solidFill>
                  <a:schemeClr val="tx1"/>
                </a:solidFill>
                <a:latin typeface="Times New Roman"/>
                <a:cs typeface="Times New Roman"/>
              </a:defRPr>
            </a:lvl1pPr>
          </a:lstStyle>
          <a:p>
            <a:endParaRPr/>
          </a:p>
        </p:txBody>
      </p:sp>
      <p:sp>
        <p:nvSpPr>
          <p:cNvPr id="3" name="Holder 3"/>
          <p:cNvSpPr>
            <a:spLocks noGrp="1"/>
          </p:cNvSpPr>
          <p:nvPr>
            <p:ph type="subTitle" idx="4"/>
          </p:nvPr>
        </p:nvSpPr>
        <p:spPr>
          <a:xfrm>
            <a:off x="1512570" y="4235196"/>
            <a:ext cx="7058660" cy="1890712"/>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23-Sep-24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23-Sep-24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chemeClr val="tx1"/>
                </a:solidFill>
                <a:latin typeface="Times New Roman"/>
                <a:cs typeface="Times New Roman"/>
              </a:defRPr>
            </a:lvl1pPr>
          </a:lstStyle>
          <a:p>
            <a:endParaRPr/>
          </a:p>
        </p:txBody>
      </p:sp>
      <p:sp>
        <p:nvSpPr>
          <p:cNvPr id="3" name="Holder 3"/>
          <p:cNvSpPr>
            <a:spLocks noGrp="1"/>
          </p:cNvSpPr>
          <p:nvPr>
            <p:ph sz="half" idx="2"/>
          </p:nvPr>
        </p:nvSpPr>
        <p:spPr>
          <a:xfrm>
            <a:off x="504190" y="1739455"/>
            <a:ext cx="4386453"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193157" y="1739455"/>
            <a:ext cx="4386453" cy="499148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23-Sep-24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chemeClr val="tx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23-Sep-24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23-Sep-24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4483636"/>
            <a:ext cx="494030" cy="3075940"/>
          </a:xfrm>
          <a:custGeom>
            <a:avLst/>
            <a:gdLst/>
            <a:ahLst/>
            <a:cxnLst/>
            <a:rect l="l" t="t" r="r" b="b"/>
            <a:pathLst>
              <a:path w="494030" h="3075940">
                <a:moveTo>
                  <a:pt x="0" y="0"/>
                </a:moveTo>
                <a:lnTo>
                  <a:pt x="0" y="3075400"/>
                </a:lnTo>
                <a:lnTo>
                  <a:pt x="493668" y="3075400"/>
                </a:lnTo>
                <a:lnTo>
                  <a:pt x="0" y="0"/>
                </a:lnTo>
                <a:close/>
              </a:path>
            </a:pathLst>
          </a:custGeom>
          <a:solidFill>
            <a:srgbClr val="5FCAEE">
              <a:alpha val="70195"/>
            </a:srgbClr>
          </a:solidFill>
        </p:spPr>
        <p:txBody>
          <a:bodyPr wrap="square" lIns="0" tIns="0" rIns="0" bIns="0" rtlCol="0"/>
          <a:lstStyle/>
          <a:p>
            <a:endParaRPr/>
          </a:p>
        </p:txBody>
      </p:sp>
      <p:sp>
        <p:nvSpPr>
          <p:cNvPr id="17" name="bg object 17"/>
          <p:cNvSpPr/>
          <p:nvPr/>
        </p:nvSpPr>
        <p:spPr>
          <a:xfrm>
            <a:off x="5657276" y="4608029"/>
            <a:ext cx="4424045" cy="2951480"/>
          </a:xfrm>
          <a:custGeom>
            <a:avLst/>
            <a:gdLst/>
            <a:ahLst/>
            <a:cxnLst/>
            <a:rect l="l" t="t" r="r" b="b"/>
            <a:pathLst>
              <a:path w="4424045" h="2951479">
                <a:moveTo>
                  <a:pt x="0" y="2951010"/>
                </a:moveTo>
                <a:lnTo>
                  <a:pt x="4423983" y="0"/>
                </a:lnTo>
              </a:path>
            </a:pathLst>
          </a:custGeom>
          <a:ln w="9525">
            <a:solidFill>
              <a:srgbClr val="5FCAEE"/>
            </a:solidFill>
          </a:ln>
        </p:spPr>
        <p:txBody>
          <a:bodyPr wrap="square" lIns="0" tIns="0" rIns="0" bIns="0" rtlCol="0"/>
          <a:lstStyle/>
          <a:p>
            <a:endParaRPr/>
          </a:p>
        </p:txBody>
      </p:sp>
      <p:sp>
        <p:nvSpPr>
          <p:cNvPr id="18" name="bg object 18"/>
          <p:cNvSpPr/>
          <p:nvPr/>
        </p:nvSpPr>
        <p:spPr>
          <a:xfrm>
            <a:off x="7764525" y="0"/>
            <a:ext cx="1343025" cy="7559675"/>
          </a:xfrm>
          <a:custGeom>
            <a:avLst/>
            <a:gdLst/>
            <a:ahLst/>
            <a:cxnLst/>
            <a:rect l="l" t="t" r="r" b="b"/>
            <a:pathLst>
              <a:path w="1343025" h="7559675">
                <a:moveTo>
                  <a:pt x="0" y="0"/>
                </a:moveTo>
                <a:lnTo>
                  <a:pt x="1343025" y="7559673"/>
                </a:lnTo>
              </a:path>
            </a:pathLst>
          </a:custGeom>
          <a:ln w="9525">
            <a:solidFill>
              <a:srgbClr val="5FCAEE"/>
            </a:solidFill>
          </a:ln>
        </p:spPr>
        <p:txBody>
          <a:bodyPr wrap="square" lIns="0" tIns="0" rIns="0" bIns="0" rtlCol="0"/>
          <a:lstStyle/>
          <a:p>
            <a:endParaRPr/>
          </a:p>
        </p:txBody>
      </p:sp>
      <p:sp>
        <p:nvSpPr>
          <p:cNvPr id="19" name="bg object 19"/>
          <p:cNvSpPr/>
          <p:nvPr/>
        </p:nvSpPr>
        <p:spPr>
          <a:xfrm>
            <a:off x="7598019" y="0"/>
            <a:ext cx="2483485" cy="7559040"/>
          </a:xfrm>
          <a:custGeom>
            <a:avLst/>
            <a:gdLst/>
            <a:ahLst/>
            <a:cxnLst/>
            <a:rect l="l" t="t" r="r" b="b"/>
            <a:pathLst>
              <a:path w="2483484" h="7559040">
                <a:moveTo>
                  <a:pt x="2230510" y="0"/>
                </a:moveTo>
                <a:lnTo>
                  <a:pt x="0" y="7559036"/>
                </a:lnTo>
                <a:lnTo>
                  <a:pt x="2483239" y="7559036"/>
                </a:lnTo>
                <a:lnTo>
                  <a:pt x="2483239" y="8964"/>
                </a:lnTo>
                <a:lnTo>
                  <a:pt x="2230510" y="0"/>
                </a:lnTo>
                <a:close/>
              </a:path>
            </a:pathLst>
          </a:custGeom>
          <a:solidFill>
            <a:srgbClr val="5FCAEE">
              <a:alpha val="36077"/>
            </a:srgbClr>
          </a:solidFill>
        </p:spPr>
        <p:txBody>
          <a:bodyPr wrap="square" lIns="0" tIns="0" rIns="0" bIns="0" rtlCol="0"/>
          <a:lstStyle/>
          <a:p>
            <a:endParaRPr/>
          </a:p>
        </p:txBody>
      </p:sp>
      <p:sp>
        <p:nvSpPr>
          <p:cNvPr id="20" name="bg object 20"/>
          <p:cNvSpPr/>
          <p:nvPr/>
        </p:nvSpPr>
        <p:spPr>
          <a:xfrm>
            <a:off x="7943993" y="0"/>
            <a:ext cx="2137410" cy="7559040"/>
          </a:xfrm>
          <a:custGeom>
            <a:avLst/>
            <a:gdLst/>
            <a:ahLst/>
            <a:cxnLst/>
            <a:rect l="l" t="t" r="r" b="b"/>
            <a:pathLst>
              <a:path w="2137409" h="7559040">
                <a:moveTo>
                  <a:pt x="2137265" y="0"/>
                </a:moveTo>
                <a:lnTo>
                  <a:pt x="0" y="0"/>
                </a:lnTo>
                <a:lnTo>
                  <a:pt x="1323719" y="7559037"/>
                </a:lnTo>
                <a:lnTo>
                  <a:pt x="2137265" y="7559037"/>
                </a:lnTo>
                <a:lnTo>
                  <a:pt x="2137265" y="0"/>
                </a:lnTo>
                <a:close/>
              </a:path>
            </a:pathLst>
          </a:custGeom>
          <a:solidFill>
            <a:srgbClr val="5FCAEE">
              <a:alpha val="19999"/>
            </a:srgbClr>
          </a:solidFill>
        </p:spPr>
        <p:txBody>
          <a:bodyPr wrap="square" lIns="0" tIns="0" rIns="0" bIns="0" rtlCol="0"/>
          <a:lstStyle/>
          <a:p>
            <a:endParaRPr/>
          </a:p>
        </p:txBody>
      </p:sp>
      <p:sp>
        <p:nvSpPr>
          <p:cNvPr id="21" name="bg object 21"/>
          <p:cNvSpPr/>
          <p:nvPr/>
        </p:nvSpPr>
        <p:spPr>
          <a:xfrm>
            <a:off x="7318919" y="4321324"/>
            <a:ext cx="2762885" cy="3237865"/>
          </a:xfrm>
          <a:custGeom>
            <a:avLst/>
            <a:gdLst/>
            <a:ahLst/>
            <a:cxnLst/>
            <a:rect l="l" t="t" r="r" b="b"/>
            <a:pathLst>
              <a:path w="2762884" h="3237865">
                <a:moveTo>
                  <a:pt x="2762340" y="0"/>
                </a:moveTo>
                <a:lnTo>
                  <a:pt x="0" y="3237712"/>
                </a:lnTo>
                <a:lnTo>
                  <a:pt x="2762340" y="3237712"/>
                </a:lnTo>
                <a:lnTo>
                  <a:pt x="2762340" y="0"/>
                </a:lnTo>
                <a:close/>
              </a:path>
            </a:pathLst>
          </a:custGeom>
          <a:solidFill>
            <a:srgbClr val="17AFE3">
              <a:alpha val="65881"/>
            </a:srgbClr>
          </a:solidFill>
        </p:spPr>
        <p:txBody>
          <a:bodyPr wrap="square" lIns="0" tIns="0" rIns="0" bIns="0" rtlCol="0"/>
          <a:lstStyle/>
          <a:p>
            <a:endParaRPr/>
          </a:p>
        </p:txBody>
      </p:sp>
      <p:sp>
        <p:nvSpPr>
          <p:cNvPr id="22" name="bg object 22"/>
          <p:cNvSpPr/>
          <p:nvPr/>
        </p:nvSpPr>
        <p:spPr>
          <a:xfrm>
            <a:off x="7730525" y="0"/>
            <a:ext cx="2350770" cy="7559040"/>
          </a:xfrm>
          <a:custGeom>
            <a:avLst/>
            <a:gdLst/>
            <a:ahLst/>
            <a:cxnLst/>
            <a:rect l="l" t="t" r="r" b="b"/>
            <a:pathLst>
              <a:path w="2350770" h="7559040">
                <a:moveTo>
                  <a:pt x="2350734" y="0"/>
                </a:moveTo>
                <a:lnTo>
                  <a:pt x="0" y="0"/>
                </a:lnTo>
                <a:lnTo>
                  <a:pt x="2043983" y="7559037"/>
                </a:lnTo>
                <a:lnTo>
                  <a:pt x="2065744" y="7559037"/>
                </a:lnTo>
                <a:lnTo>
                  <a:pt x="2350734" y="7550605"/>
                </a:lnTo>
                <a:lnTo>
                  <a:pt x="2350734" y="0"/>
                </a:lnTo>
                <a:close/>
              </a:path>
            </a:pathLst>
          </a:custGeom>
          <a:solidFill>
            <a:srgbClr val="17AFE3">
              <a:alpha val="50195"/>
            </a:srgbClr>
          </a:solidFill>
        </p:spPr>
        <p:txBody>
          <a:bodyPr wrap="square" lIns="0" tIns="0" rIns="0" bIns="0" rtlCol="0"/>
          <a:lstStyle/>
          <a:p>
            <a:endParaRPr/>
          </a:p>
        </p:txBody>
      </p:sp>
      <p:sp>
        <p:nvSpPr>
          <p:cNvPr id="23" name="bg object 23"/>
          <p:cNvSpPr/>
          <p:nvPr/>
        </p:nvSpPr>
        <p:spPr>
          <a:xfrm>
            <a:off x="9145713" y="0"/>
            <a:ext cx="935990" cy="7559040"/>
          </a:xfrm>
          <a:custGeom>
            <a:avLst/>
            <a:gdLst/>
            <a:ahLst/>
            <a:cxnLst/>
            <a:rect l="l" t="t" r="r" b="b"/>
            <a:pathLst>
              <a:path w="935990" h="7559040">
                <a:moveTo>
                  <a:pt x="935545" y="0"/>
                </a:moveTo>
                <a:lnTo>
                  <a:pt x="744615" y="0"/>
                </a:lnTo>
                <a:lnTo>
                  <a:pt x="0" y="7559037"/>
                </a:lnTo>
                <a:lnTo>
                  <a:pt x="935545" y="7559037"/>
                </a:lnTo>
                <a:lnTo>
                  <a:pt x="935545" y="0"/>
                </a:lnTo>
                <a:close/>
              </a:path>
            </a:pathLst>
          </a:custGeom>
          <a:solidFill>
            <a:srgbClr val="2D83C3">
              <a:alpha val="70195"/>
            </a:srgbClr>
          </a:solidFill>
        </p:spPr>
        <p:txBody>
          <a:bodyPr wrap="square" lIns="0" tIns="0" rIns="0" bIns="0" rtlCol="0"/>
          <a:lstStyle/>
          <a:p>
            <a:endParaRPr/>
          </a:p>
        </p:txBody>
      </p:sp>
      <p:sp>
        <p:nvSpPr>
          <p:cNvPr id="24" name="bg object 24"/>
          <p:cNvSpPr/>
          <p:nvPr/>
        </p:nvSpPr>
        <p:spPr>
          <a:xfrm>
            <a:off x="8924703" y="0"/>
            <a:ext cx="1156970" cy="7559040"/>
          </a:xfrm>
          <a:custGeom>
            <a:avLst/>
            <a:gdLst/>
            <a:ahLst/>
            <a:cxnLst/>
            <a:rect l="l" t="t" r="r" b="b"/>
            <a:pathLst>
              <a:path w="1156970" h="7559040">
                <a:moveTo>
                  <a:pt x="1156556" y="0"/>
                </a:moveTo>
                <a:lnTo>
                  <a:pt x="0" y="0"/>
                </a:lnTo>
                <a:lnTo>
                  <a:pt x="1033533" y="7559037"/>
                </a:lnTo>
                <a:lnTo>
                  <a:pt x="1156556" y="7559037"/>
                </a:lnTo>
                <a:lnTo>
                  <a:pt x="1156556" y="0"/>
                </a:lnTo>
                <a:close/>
              </a:path>
            </a:pathLst>
          </a:custGeom>
          <a:solidFill>
            <a:srgbClr val="226192">
              <a:alpha val="81959"/>
            </a:srgbClr>
          </a:solidFill>
        </p:spPr>
        <p:txBody>
          <a:bodyPr wrap="square" lIns="0" tIns="0" rIns="0" bIns="0" rtlCol="0"/>
          <a:lstStyle/>
          <a:p>
            <a:endParaRPr/>
          </a:p>
        </p:txBody>
      </p:sp>
      <p:sp>
        <p:nvSpPr>
          <p:cNvPr id="25" name="bg object 25"/>
          <p:cNvSpPr/>
          <p:nvPr/>
        </p:nvSpPr>
        <p:spPr>
          <a:xfrm>
            <a:off x="8895178" y="5420204"/>
            <a:ext cx="1186180" cy="2139315"/>
          </a:xfrm>
          <a:custGeom>
            <a:avLst/>
            <a:gdLst/>
            <a:ahLst/>
            <a:cxnLst/>
            <a:rect l="l" t="t" r="r" b="b"/>
            <a:pathLst>
              <a:path w="1186179" h="2139315">
                <a:moveTo>
                  <a:pt x="1186081" y="0"/>
                </a:moveTo>
                <a:lnTo>
                  <a:pt x="0" y="2138834"/>
                </a:lnTo>
                <a:lnTo>
                  <a:pt x="136353" y="2138834"/>
                </a:lnTo>
                <a:lnTo>
                  <a:pt x="1186081" y="2133953"/>
                </a:lnTo>
                <a:lnTo>
                  <a:pt x="1186081" y="0"/>
                </a:lnTo>
                <a:close/>
              </a:path>
            </a:pathLst>
          </a:custGeom>
          <a:solidFill>
            <a:srgbClr val="17AFE3">
              <a:alpha val="65881"/>
            </a:srgbClr>
          </a:solidFill>
        </p:spPr>
        <p:txBody>
          <a:bodyPr wrap="square" lIns="0" tIns="0" rIns="0" bIns="0" rtlCol="0"/>
          <a:lstStyle/>
          <a:p>
            <a:endParaRPr/>
          </a:p>
        </p:txBody>
      </p:sp>
      <p:sp>
        <p:nvSpPr>
          <p:cNvPr id="2" name="Holder 2"/>
          <p:cNvSpPr>
            <a:spLocks noGrp="1"/>
          </p:cNvSpPr>
          <p:nvPr>
            <p:ph type="title"/>
          </p:nvPr>
        </p:nvSpPr>
        <p:spPr>
          <a:xfrm>
            <a:off x="294538" y="372618"/>
            <a:ext cx="7815986" cy="1083310"/>
          </a:xfrm>
          <a:prstGeom prst="rect">
            <a:avLst/>
          </a:prstGeom>
        </p:spPr>
        <p:txBody>
          <a:bodyPr wrap="square" lIns="0" tIns="0" rIns="0" bIns="0">
            <a:spAutoFit/>
          </a:bodyPr>
          <a:lstStyle>
            <a:lvl1pPr>
              <a:defRPr sz="3600" b="1" i="0">
                <a:solidFill>
                  <a:schemeClr val="tx1"/>
                </a:solidFill>
                <a:latin typeface="Times New Roman"/>
                <a:cs typeface="Times New Roman"/>
              </a:defRPr>
            </a:lvl1pPr>
          </a:lstStyle>
          <a:p>
            <a:endParaRPr/>
          </a:p>
        </p:txBody>
      </p:sp>
      <p:sp>
        <p:nvSpPr>
          <p:cNvPr id="3" name="Holder 3"/>
          <p:cNvSpPr>
            <a:spLocks noGrp="1"/>
          </p:cNvSpPr>
          <p:nvPr>
            <p:ph type="body" idx="1"/>
          </p:nvPr>
        </p:nvSpPr>
        <p:spPr>
          <a:xfrm>
            <a:off x="458787" y="1685925"/>
            <a:ext cx="7939405" cy="322199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428492" y="7033450"/>
            <a:ext cx="3226816" cy="37814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04190" y="7033450"/>
            <a:ext cx="2319274" cy="37814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23-Sep-24</a:t>
            </a:fld>
            <a:endParaRPr lang="en-US"/>
          </a:p>
        </p:txBody>
      </p:sp>
      <p:sp>
        <p:nvSpPr>
          <p:cNvPr id="6" name="Holder 6"/>
          <p:cNvSpPr>
            <a:spLocks noGrp="1"/>
          </p:cNvSpPr>
          <p:nvPr>
            <p:ph type="sldNum" sz="quarter" idx="7"/>
          </p:nvPr>
        </p:nvSpPr>
        <p:spPr>
          <a:xfrm>
            <a:off x="7260336" y="7033450"/>
            <a:ext cx="2319274" cy="37814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drive.google.com/drive/folders/1CCIBHKVGGQjhaxc63v24Ut9qsq_Lj3j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35914" y="2343150"/>
            <a:ext cx="7709534" cy="574040"/>
          </a:xfrm>
          <a:prstGeom prst="rect">
            <a:avLst/>
          </a:prstGeom>
        </p:spPr>
        <p:txBody>
          <a:bodyPr vert="horz" wrap="square" lIns="0" tIns="12700" rIns="0" bIns="0" rtlCol="0">
            <a:spAutoFit/>
          </a:bodyPr>
          <a:lstStyle/>
          <a:p>
            <a:pPr marL="12700">
              <a:lnSpc>
                <a:spcPct val="100000"/>
              </a:lnSpc>
              <a:spcBef>
                <a:spcPts val="100"/>
              </a:spcBef>
            </a:pPr>
            <a:r>
              <a:rPr dirty="0"/>
              <a:t>DRIVE</a:t>
            </a:r>
            <a:r>
              <a:rPr spc="-5" dirty="0"/>
              <a:t> </a:t>
            </a:r>
            <a:r>
              <a:rPr dirty="0"/>
              <a:t>SAFE</a:t>
            </a:r>
            <a:r>
              <a:rPr spc="-80" dirty="0"/>
              <a:t> </a:t>
            </a:r>
            <a:r>
              <a:rPr dirty="0"/>
              <a:t>WITH</a:t>
            </a:r>
            <a:r>
              <a:rPr spc="-204" dirty="0"/>
              <a:t> </a:t>
            </a:r>
            <a:r>
              <a:rPr dirty="0"/>
              <a:t>AI</a:t>
            </a:r>
            <a:r>
              <a:rPr spc="-195" dirty="0"/>
              <a:t> </a:t>
            </a:r>
            <a:r>
              <a:rPr spc="-25" dirty="0"/>
              <a:t>ASSISTANCE</a:t>
            </a:r>
          </a:p>
        </p:txBody>
      </p:sp>
      <p:sp>
        <p:nvSpPr>
          <p:cNvPr id="3" name="object 3"/>
          <p:cNvSpPr txBox="1"/>
          <p:nvPr/>
        </p:nvSpPr>
        <p:spPr>
          <a:xfrm>
            <a:off x="1384300" y="3368497"/>
            <a:ext cx="5396483" cy="3882472"/>
          </a:xfrm>
          <a:prstGeom prst="rect">
            <a:avLst/>
          </a:prstGeom>
        </p:spPr>
        <p:txBody>
          <a:bodyPr vert="horz" wrap="square" lIns="0" tIns="45719" rIns="0" bIns="0" rtlCol="0">
            <a:spAutoFit/>
          </a:bodyPr>
          <a:lstStyle/>
          <a:p>
            <a:pPr marL="146685" marR="1047115" indent="-13970" algn="just">
              <a:lnSpc>
                <a:spcPct val="93400"/>
              </a:lnSpc>
              <a:spcBef>
                <a:spcPts val="359"/>
              </a:spcBef>
            </a:pPr>
            <a:r>
              <a:rPr sz="2800" b="1" dirty="0">
                <a:latin typeface="Times New Roman"/>
                <a:cs typeface="Times New Roman"/>
              </a:rPr>
              <a:t>Group</a:t>
            </a:r>
            <a:r>
              <a:rPr sz="2800" b="1" spc="-95" dirty="0">
                <a:latin typeface="Times New Roman"/>
                <a:cs typeface="Times New Roman"/>
              </a:rPr>
              <a:t> </a:t>
            </a:r>
            <a:r>
              <a:rPr sz="2800" b="1" spc="-10" dirty="0">
                <a:latin typeface="Times New Roman"/>
                <a:cs typeface="Times New Roman"/>
              </a:rPr>
              <a:t>No.16 </a:t>
            </a:r>
            <a:endParaRPr lang="en-US" sz="2800" b="1" spc="-10" dirty="0">
              <a:latin typeface="Times New Roman"/>
              <a:cs typeface="Times New Roman"/>
            </a:endParaRPr>
          </a:p>
          <a:p>
            <a:pPr marL="146685" marR="1047115" indent="-13970" algn="just">
              <a:lnSpc>
                <a:spcPct val="93400"/>
              </a:lnSpc>
              <a:spcBef>
                <a:spcPts val="359"/>
              </a:spcBef>
            </a:pPr>
            <a:r>
              <a:rPr sz="2800" dirty="0">
                <a:latin typeface="Times New Roman"/>
                <a:cs typeface="Times New Roman"/>
              </a:rPr>
              <a:t>Umesh</a:t>
            </a:r>
            <a:r>
              <a:rPr sz="2800" spc="-25" dirty="0">
                <a:latin typeface="Times New Roman"/>
                <a:cs typeface="Times New Roman"/>
              </a:rPr>
              <a:t> </a:t>
            </a:r>
            <a:r>
              <a:rPr sz="2800" dirty="0" err="1">
                <a:latin typeface="Times New Roman"/>
                <a:cs typeface="Times New Roman"/>
              </a:rPr>
              <a:t>Nehete</a:t>
            </a:r>
            <a:r>
              <a:rPr sz="2800" spc="-35" dirty="0">
                <a:latin typeface="Times New Roman"/>
                <a:cs typeface="Times New Roman"/>
              </a:rPr>
              <a:t> </a:t>
            </a:r>
            <a:r>
              <a:rPr lang="en-US" sz="2800" spc="-50" dirty="0">
                <a:latin typeface="Times New Roman"/>
                <a:cs typeface="Times New Roman"/>
              </a:rPr>
              <a:t>        22207001</a:t>
            </a:r>
            <a:r>
              <a:rPr sz="2800" spc="-50" dirty="0">
                <a:latin typeface="Times New Roman"/>
                <a:cs typeface="Times New Roman"/>
              </a:rPr>
              <a:t> </a:t>
            </a:r>
            <a:r>
              <a:rPr sz="2800" spc="-20" dirty="0">
                <a:latin typeface="Times New Roman"/>
                <a:cs typeface="Times New Roman"/>
              </a:rPr>
              <a:t>Vineet</a:t>
            </a:r>
            <a:r>
              <a:rPr sz="2800" spc="-100" dirty="0">
                <a:latin typeface="Times New Roman"/>
                <a:cs typeface="Times New Roman"/>
              </a:rPr>
              <a:t> </a:t>
            </a:r>
            <a:r>
              <a:rPr sz="2800" dirty="0">
                <a:latin typeface="Times New Roman"/>
                <a:cs typeface="Times New Roman"/>
              </a:rPr>
              <a:t>Mhatre</a:t>
            </a:r>
            <a:r>
              <a:rPr sz="2800" spc="-85" dirty="0">
                <a:latin typeface="Times New Roman"/>
                <a:cs typeface="Times New Roman"/>
              </a:rPr>
              <a:t> </a:t>
            </a:r>
            <a:r>
              <a:rPr lang="en-US" sz="2800" spc="-50" dirty="0">
                <a:latin typeface="Times New Roman"/>
                <a:cs typeface="Times New Roman"/>
              </a:rPr>
              <a:t>        22207009</a:t>
            </a:r>
            <a:endParaRPr lang="en-US" sz="2800" spc="-10" dirty="0">
              <a:latin typeface="Times New Roman"/>
              <a:cs typeface="Times New Roman"/>
            </a:endParaRPr>
          </a:p>
          <a:p>
            <a:pPr marL="114300" marR="5080" indent="36195" algn="just">
              <a:lnSpc>
                <a:spcPts val="3130"/>
              </a:lnSpc>
              <a:spcBef>
                <a:spcPts val="55"/>
              </a:spcBef>
            </a:pPr>
            <a:r>
              <a:rPr sz="2800" dirty="0" err="1">
                <a:latin typeface="Times New Roman"/>
                <a:cs typeface="Times New Roman"/>
              </a:rPr>
              <a:t>Priyanshu</a:t>
            </a:r>
            <a:r>
              <a:rPr sz="2800" spc="-145" dirty="0">
                <a:latin typeface="Times New Roman"/>
                <a:cs typeface="Times New Roman"/>
              </a:rPr>
              <a:t> </a:t>
            </a:r>
            <a:r>
              <a:rPr sz="2800" spc="-20" dirty="0" err="1">
                <a:latin typeface="Times New Roman"/>
                <a:cs typeface="Times New Roman"/>
              </a:rPr>
              <a:t>Worlikar</a:t>
            </a:r>
            <a:r>
              <a:rPr sz="2800" spc="-85" dirty="0">
                <a:latin typeface="Times New Roman"/>
                <a:cs typeface="Times New Roman"/>
              </a:rPr>
              <a:t> </a:t>
            </a:r>
            <a:r>
              <a:rPr lang="en-US" sz="2800" spc="-50" dirty="0">
                <a:latin typeface="Times New Roman"/>
                <a:cs typeface="Times New Roman"/>
              </a:rPr>
              <a:t>22207001</a:t>
            </a:r>
          </a:p>
          <a:p>
            <a:pPr marL="114300" marR="5080" indent="36195" algn="just">
              <a:lnSpc>
                <a:spcPts val="3130"/>
              </a:lnSpc>
              <a:spcBef>
                <a:spcPts val="55"/>
              </a:spcBef>
            </a:pPr>
            <a:r>
              <a:rPr lang="en-US" sz="2800" spc="-50" dirty="0">
                <a:latin typeface="Times New Roman"/>
                <a:cs typeface="Times New Roman"/>
              </a:rPr>
              <a:t>Aditi Yadav              21107018</a:t>
            </a:r>
            <a:endParaRPr sz="2800" dirty="0">
              <a:latin typeface="Times New Roman"/>
              <a:cs typeface="Times New Roman"/>
            </a:endParaRPr>
          </a:p>
          <a:p>
            <a:pPr algn="just">
              <a:lnSpc>
                <a:spcPct val="100000"/>
              </a:lnSpc>
              <a:spcBef>
                <a:spcPts val="55"/>
              </a:spcBef>
            </a:pPr>
            <a:endParaRPr sz="2800" dirty="0">
              <a:latin typeface="Times New Roman"/>
              <a:cs typeface="Times New Roman"/>
            </a:endParaRPr>
          </a:p>
          <a:p>
            <a:pPr marL="12700" algn="just"/>
            <a:r>
              <a:rPr sz="2800" b="1" dirty="0">
                <a:latin typeface="Times New Roman"/>
                <a:cs typeface="Times New Roman"/>
              </a:rPr>
              <a:t>Project</a:t>
            </a:r>
            <a:r>
              <a:rPr sz="2800" b="1" spc="-125" dirty="0">
                <a:latin typeface="Times New Roman"/>
                <a:cs typeface="Times New Roman"/>
              </a:rPr>
              <a:t> </a:t>
            </a:r>
            <a:r>
              <a:rPr sz="2800" b="1" spc="-10" dirty="0">
                <a:latin typeface="Times New Roman"/>
                <a:cs typeface="Times New Roman"/>
              </a:rPr>
              <a:t>Guide.</a:t>
            </a:r>
            <a:endParaRPr sz="2800" b="1" dirty="0">
              <a:latin typeface="Times New Roman"/>
              <a:cs typeface="Times New Roman"/>
            </a:endParaRPr>
          </a:p>
          <a:p>
            <a:pPr marL="144780" marR="961390" algn="just">
              <a:spcBef>
                <a:spcPts val="140"/>
              </a:spcBef>
            </a:pPr>
            <a:r>
              <a:rPr sz="2800" dirty="0">
                <a:latin typeface="Times New Roman"/>
                <a:cs typeface="Times New Roman"/>
              </a:rPr>
              <a:t>Prof.</a:t>
            </a:r>
            <a:r>
              <a:rPr sz="2800" spc="-35" dirty="0">
                <a:latin typeface="Times New Roman"/>
                <a:cs typeface="Times New Roman"/>
              </a:rPr>
              <a:t> </a:t>
            </a:r>
            <a:r>
              <a:rPr sz="2800" dirty="0">
                <a:latin typeface="Times New Roman"/>
                <a:cs typeface="Times New Roman"/>
              </a:rPr>
              <a:t>Poonam</a:t>
            </a:r>
            <a:r>
              <a:rPr sz="2800" spc="-45" dirty="0">
                <a:latin typeface="Times New Roman"/>
                <a:cs typeface="Times New Roman"/>
              </a:rPr>
              <a:t> </a:t>
            </a:r>
            <a:r>
              <a:rPr sz="2800" spc="-10" dirty="0" err="1">
                <a:latin typeface="Times New Roman"/>
                <a:cs typeface="Times New Roman"/>
              </a:rPr>
              <a:t>Pangarkar</a:t>
            </a:r>
            <a:r>
              <a:rPr sz="2800" spc="-10" dirty="0">
                <a:latin typeface="Times New Roman"/>
                <a:cs typeface="Times New Roman"/>
              </a:rPr>
              <a:t> </a:t>
            </a:r>
            <a:endParaRPr lang="en-US" sz="2800" spc="-10" dirty="0">
              <a:latin typeface="Times New Roman"/>
              <a:cs typeface="Times New Roman"/>
            </a:endParaRPr>
          </a:p>
          <a:p>
            <a:pPr marL="144780" marR="961390" algn="just">
              <a:spcBef>
                <a:spcPts val="140"/>
              </a:spcBef>
            </a:pPr>
            <a:r>
              <a:rPr sz="2800" dirty="0">
                <a:latin typeface="Times New Roman"/>
                <a:cs typeface="Times New Roman"/>
              </a:rPr>
              <a:t>Prof.</a:t>
            </a:r>
            <a:r>
              <a:rPr sz="2800" spc="-60" dirty="0">
                <a:latin typeface="Times New Roman"/>
                <a:cs typeface="Times New Roman"/>
              </a:rPr>
              <a:t> </a:t>
            </a:r>
            <a:r>
              <a:rPr sz="2800" dirty="0">
                <a:latin typeface="Times New Roman"/>
                <a:cs typeface="Times New Roman"/>
              </a:rPr>
              <a:t>Harsha</a:t>
            </a:r>
            <a:r>
              <a:rPr sz="2800" spc="-60" dirty="0">
                <a:latin typeface="Times New Roman"/>
                <a:cs typeface="Times New Roman"/>
              </a:rPr>
              <a:t> </a:t>
            </a:r>
            <a:r>
              <a:rPr sz="2800" spc="-20" dirty="0">
                <a:latin typeface="Times New Roman"/>
                <a:cs typeface="Times New Roman"/>
              </a:rPr>
              <a:t>Zope</a:t>
            </a:r>
            <a:endParaRPr sz="2800" dirty="0">
              <a:latin typeface="Times New Roman"/>
              <a:cs typeface="Times New Roman"/>
            </a:endParaRPr>
          </a:p>
        </p:txBody>
      </p:sp>
      <p:grpSp>
        <p:nvGrpSpPr>
          <p:cNvPr id="4" name="object 4"/>
          <p:cNvGrpSpPr/>
          <p:nvPr/>
        </p:nvGrpSpPr>
        <p:grpSpPr>
          <a:xfrm>
            <a:off x="0" y="146050"/>
            <a:ext cx="10080625" cy="1609725"/>
            <a:chOff x="0" y="146050"/>
            <a:chExt cx="10080625" cy="1609725"/>
          </a:xfrm>
        </p:grpSpPr>
        <p:sp>
          <p:nvSpPr>
            <p:cNvPr id="5" name="object 5"/>
            <p:cNvSpPr/>
            <p:nvPr/>
          </p:nvSpPr>
          <p:spPr>
            <a:xfrm>
              <a:off x="0" y="1730374"/>
              <a:ext cx="10080625" cy="25400"/>
            </a:xfrm>
            <a:custGeom>
              <a:avLst/>
              <a:gdLst/>
              <a:ahLst/>
              <a:cxnLst/>
              <a:rect l="l" t="t" r="r" b="b"/>
              <a:pathLst>
                <a:path w="10080625" h="25400">
                  <a:moveTo>
                    <a:pt x="10080625" y="0"/>
                  </a:moveTo>
                  <a:lnTo>
                    <a:pt x="0" y="0"/>
                  </a:lnTo>
                  <a:lnTo>
                    <a:pt x="0" y="25400"/>
                  </a:lnTo>
                  <a:lnTo>
                    <a:pt x="10080625" y="25400"/>
                  </a:lnTo>
                  <a:lnTo>
                    <a:pt x="10080625" y="0"/>
                  </a:lnTo>
                  <a:close/>
                </a:path>
              </a:pathLst>
            </a:custGeom>
            <a:solidFill>
              <a:srgbClr val="000000"/>
            </a:solidFill>
          </p:spPr>
          <p:txBody>
            <a:bodyPr wrap="square" lIns="0" tIns="0" rIns="0" bIns="0" rtlCol="0"/>
            <a:lstStyle/>
            <a:p>
              <a:endParaRPr/>
            </a:p>
          </p:txBody>
        </p:sp>
        <p:pic>
          <p:nvPicPr>
            <p:cNvPr id="6" name="object 6"/>
            <p:cNvPicPr/>
            <p:nvPr/>
          </p:nvPicPr>
          <p:blipFill>
            <a:blip r:embed="rId2" cstate="print"/>
            <a:stretch>
              <a:fillRect/>
            </a:stretch>
          </p:blipFill>
          <p:spPr>
            <a:xfrm>
              <a:off x="1079500" y="146050"/>
              <a:ext cx="7686675" cy="1571625"/>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3751" y="220218"/>
            <a:ext cx="7815986" cy="1083310"/>
          </a:xfrm>
          <a:prstGeom prst="rect">
            <a:avLst/>
          </a:prstGeom>
        </p:spPr>
        <p:txBody>
          <a:bodyPr vert="horz" wrap="square" lIns="0" tIns="197992" rIns="0" bIns="0" rtlCol="0">
            <a:spAutoFit/>
          </a:bodyPr>
          <a:lstStyle/>
          <a:p>
            <a:pPr marL="321945">
              <a:lnSpc>
                <a:spcPct val="100000"/>
              </a:lnSpc>
              <a:spcBef>
                <a:spcPts val="100"/>
              </a:spcBef>
            </a:pPr>
            <a:r>
              <a:rPr dirty="0"/>
              <a:t>Literature</a:t>
            </a:r>
            <a:r>
              <a:rPr spc="-225" dirty="0"/>
              <a:t> </a:t>
            </a:r>
            <a:r>
              <a:rPr spc="-10" dirty="0"/>
              <a:t>Review</a:t>
            </a:r>
          </a:p>
        </p:txBody>
      </p:sp>
      <p:graphicFrame>
        <p:nvGraphicFramePr>
          <p:cNvPr id="3" name="object 3"/>
          <p:cNvGraphicFramePr>
            <a:graphicFrameLocks noGrp="1"/>
          </p:cNvGraphicFramePr>
          <p:nvPr>
            <p:extLst>
              <p:ext uri="{D42A27DB-BD31-4B8C-83A1-F6EECF244321}">
                <p14:modId xmlns:p14="http://schemas.microsoft.com/office/powerpoint/2010/main" val="1617161130"/>
              </p:ext>
            </p:extLst>
          </p:nvPr>
        </p:nvGraphicFramePr>
        <p:xfrm>
          <a:off x="546100" y="1038225"/>
          <a:ext cx="9372600" cy="5943600"/>
        </p:xfrm>
        <a:graphic>
          <a:graphicData uri="http://schemas.openxmlformats.org/drawingml/2006/table">
            <a:tbl>
              <a:tblPr firstRow="1" bandRow="1">
                <a:tableStyleId>{2D5ABB26-0587-4C30-8999-92F81FD0307C}</a:tableStyleId>
              </a:tblPr>
              <a:tblGrid>
                <a:gridCol w="909814">
                  <a:extLst>
                    <a:ext uri="{9D8B030D-6E8A-4147-A177-3AD203B41FA5}">
                      <a16:colId xmlns:a16="http://schemas.microsoft.com/office/drawing/2014/main" val="20000"/>
                    </a:ext>
                  </a:extLst>
                </a:gridCol>
                <a:gridCol w="1514462">
                  <a:extLst>
                    <a:ext uri="{9D8B030D-6E8A-4147-A177-3AD203B41FA5}">
                      <a16:colId xmlns:a16="http://schemas.microsoft.com/office/drawing/2014/main" val="20001"/>
                    </a:ext>
                  </a:extLst>
                </a:gridCol>
                <a:gridCol w="2062622">
                  <a:extLst>
                    <a:ext uri="{9D8B030D-6E8A-4147-A177-3AD203B41FA5}">
                      <a16:colId xmlns:a16="http://schemas.microsoft.com/office/drawing/2014/main" val="20002"/>
                    </a:ext>
                  </a:extLst>
                </a:gridCol>
                <a:gridCol w="575838">
                  <a:extLst>
                    <a:ext uri="{9D8B030D-6E8A-4147-A177-3AD203B41FA5}">
                      <a16:colId xmlns:a16="http://schemas.microsoft.com/office/drawing/2014/main" val="20003"/>
                    </a:ext>
                  </a:extLst>
                </a:gridCol>
                <a:gridCol w="2336325">
                  <a:extLst>
                    <a:ext uri="{9D8B030D-6E8A-4147-A177-3AD203B41FA5}">
                      <a16:colId xmlns:a16="http://schemas.microsoft.com/office/drawing/2014/main" val="20004"/>
                    </a:ext>
                  </a:extLst>
                </a:gridCol>
                <a:gridCol w="1973539">
                  <a:extLst>
                    <a:ext uri="{9D8B030D-6E8A-4147-A177-3AD203B41FA5}">
                      <a16:colId xmlns:a16="http://schemas.microsoft.com/office/drawing/2014/main" val="20005"/>
                    </a:ext>
                  </a:extLst>
                </a:gridCol>
              </a:tblGrid>
              <a:tr h="539502">
                <a:tc>
                  <a:txBody>
                    <a:bodyPr/>
                    <a:lstStyle/>
                    <a:p>
                      <a:pPr algn="ctr">
                        <a:lnSpc>
                          <a:spcPts val="1405"/>
                        </a:lnSpc>
                      </a:pPr>
                      <a:r>
                        <a:rPr sz="1400" b="0" spc="-10" dirty="0">
                          <a:solidFill>
                            <a:srgbClr val="404040"/>
                          </a:solidFill>
                          <a:latin typeface="Times New Roman" panose="02020603050405020304" pitchFamily="18" charset="0"/>
                          <a:cs typeface="Times New Roman" panose="02020603050405020304" pitchFamily="18" charset="0"/>
                        </a:rPr>
                        <a:t>Sr.no</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ctr">
                        <a:lnSpc>
                          <a:spcPts val="1405"/>
                        </a:lnSpc>
                      </a:pPr>
                      <a:r>
                        <a:rPr sz="1400" b="0" spc="-10" dirty="0">
                          <a:solidFill>
                            <a:srgbClr val="404040"/>
                          </a:solidFill>
                          <a:latin typeface="Times New Roman" panose="02020603050405020304" pitchFamily="18" charset="0"/>
                          <a:cs typeface="Times New Roman" panose="02020603050405020304" pitchFamily="18" charset="0"/>
                        </a:rPr>
                        <a:t>Title</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544195" algn="l">
                        <a:lnSpc>
                          <a:spcPts val="1405"/>
                        </a:lnSpc>
                      </a:pPr>
                      <a:r>
                        <a:rPr sz="1400" b="0" spc="-10" dirty="0">
                          <a:solidFill>
                            <a:srgbClr val="404040"/>
                          </a:solidFill>
                          <a:latin typeface="Times New Roman" panose="02020603050405020304" pitchFamily="18" charset="0"/>
                          <a:cs typeface="Times New Roman" panose="02020603050405020304" pitchFamily="18" charset="0"/>
                        </a:rPr>
                        <a:t>Author(s)</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100330" algn="l">
                        <a:lnSpc>
                          <a:spcPts val="1405"/>
                        </a:lnSpc>
                      </a:pPr>
                      <a:r>
                        <a:rPr sz="1400" b="0" spc="-20" dirty="0">
                          <a:solidFill>
                            <a:srgbClr val="404040"/>
                          </a:solidFill>
                          <a:latin typeface="Times New Roman" panose="02020603050405020304" pitchFamily="18" charset="0"/>
                          <a:cs typeface="Times New Roman" panose="02020603050405020304" pitchFamily="18" charset="0"/>
                        </a:rPr>
                        <a:t>Year</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540385" algn="l">
                        <a:lnSpc>
                          <a:spcPts val="1405"/>
                        </a:lnSpc>
                      </a:pPr>
                      <a:r>
                        <a:rPr sz="1400" b="0" spc="-10" dirty="0">
                          <a:solidFill>
                            <a:srgbClr val="404040"/>
                          </a:solidFill>
                          <a:latin typeface="Times New Roman" panose="02020603050405020304" pitchFamily="18" charset="0"/>
                          <a:cs typeface="Times New Roman" panose="02020603050405020304" pitchFamily="18" charset="0"/>
                        </a:rPr>
                        <a:t>Methodology</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494665" algn="l">
                        <a:lnSpc>
                          <a:spcPts val="1405"/>
                        </a:lnSpc>
                      </a:pPr>
                      <a:r>
                        <a:rPr sz="1400" b="0" spc="-10" dirty="0">
                          <a:solidFill>
                            <a:srgbClr val="404040"/>
                          </a:solidFill>
                          <a:latin typeface="Times New Roman" panose="02020603050405020304" pitchFamily="18" charset="0"/>
                          <a:cs typeface="Times New Roman" panose="02020603050405020304" pitchFamily="18" charset="0"/>
                        </a:rPr>
                        <a:t>Drawback</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10000"/>
                  </a:ext>
                </a:extLst>
              </a:tr>
              <a:tr h="2517675">
                <a:tc>
                  <a:txBody>
                    <a:bodyPr/>
                    <a:lstStyle/>
                    <a:p>
                      <a:pPr algn="ctr">
                        <a:lnSpc>
                          <a:spcPts val="1410"/>
                        </a:lnSpc>
                      </a:pPr>
                      <a:r>
                        <a:rPr lang="en-US" sz="1400" b="0" spc="-50" dirty="0">
                          <a:solidFill>
                            <a:srgbClr val="404040"/>
                          </a:solidFill>
                          <a:latin typeface="Times New Roman" panose="02020603050405020304" pitchFamily="18" charset="0"/>
                          <a:cs typeface="Times New Roman" panose="02020603050405020304" pitchFamily="18" charset="0"/>
                        </a:rPr>
                        <a:t>7</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just"/>
                      <a:r>
                        <a:rPr lang="en-US" sz="1400" b="1" i="0" u="none" strike="noStrike" baseline="0" dirty="0">
                          <a:solidFill>
                            <a:schemeClr val="tx1"/>
                          </a:solidFill>
                          <a:latin typeface="Times New Roman" panose="02020603050405020304" pitchFamily="18" charset="0"/>
                          <a:ea typeface="+mn-ea"/>
                          <a:cs typeface="Times New Roman" panose="02020603050405020304" pitchFamily="18" charset="0"/>
                        </a:rPr>
                        <a:t>Enhanced AI voice assistance using ML</a:t>
                      </a:r>
                      <a:endParaRPr sz="1400" b="1"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IN" sz="1400" b="0" i="0" u="none" strike="noStrike" baseline="0" dirty="0">
                          <a:solidFill>
                            <a:schemeClr val="tx1"/>
                          </a:solidFill>
                          <a:latin typeface="Times New Roman" panose="02020603050405020304" pitchFamily="18" charset="0"/>
                          <a:ea typeface="+mn-ea"/>
                          <a:cs typeface="Times New Roman" panose="02020603050405020304" pitchFamily="18" charset="0"/>
                        </a:rPr>
                        <a:t>J </a:t>
                      </a:r>
                      <a:r>
                        <a:rPr lang="en-IN"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Gowthamy</a:t>
                      </a:r>
                      <a:r>
                        <a:rPr lang="en-IN" sz="1400" b="0" i="0" u="none" strike="noStrike" baseline="0" dirty="0">
                          <a:solidFill>
                            <a:schemeClr val="tx1"/>
                          </a:solidFill>
                          <a:latin typeface="Times New Roman" panose="02020603050405020304" pitchFamily="18" charset="0"/>
                          <a:ea typeface="+mn-ea"/>
                          <a:cs typeface="Times New Roman" panose="02020603050405020304" pitchFamily="18" charset="0"/>
                        </a:rPr>
                        <a:t> </a:t>
                      </a:r>
                    </a:p>
                    <a:p>
                      <a:pPr marL="0" marR="0" lvl="0" indent="0" algn="ctr" defTabSz="914400" eaLnBrk="1" fontAlgn="auto" latinLnBrk="0" hangingPunct="1">
                        <a:lnSpc>
                          <a:spcPct val="100000"/>
                        </a:lnSpc>
                        <a:spcBef>
                          <a:spcPts val="0"/>
                        </a:spcBef>
                        <a:spcAft>
                          <a:spcPts val="0"/>
                        </a:spcAft>
                        <a:buClrTx/>
                        <a:buSzTx/>
                        <a:buFontTx/>
                        <a:buNone/>
                        <a:tabLst/>
                        <a:defRPr/>
                      </a:pPr>
                      <a:r>
                        <a:rPr lang="en-IN" sz="1400" b="0" i="0" u="none" strike="noStrike" baseline="0" dirty="0">
                          <a:solidFill>
                            <a:schemeClr val="tx1"/>
                          </a:solidFill>
                          <a:latin typeface="Times New Roman" panose="02020603050405020304" pitchFamily="18" charset="0"/>
                          <a:ea typeface="+mn-ea"/>
                          <a:cs typeface="Times New Roman" panose="02020603050405020304" pitchFamily="18" charset="0"/>
                        </a:rPr>
                        <a:t>Aakash S </a:t>
                      </a: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just">
                        <a:lnSpc>
                          <a:spcPct val="100000"/>
                        </a:lnSpc>
                      </a:pPr>
                      <a:r>
                        <a:rPr lang="en-US" sz="1400" b="0" dirty="0">
                          <a:latin typeface="Times New Roman" panose="02020603050405020304" pitchFamily="18" charset="0"/>
                          <a:cs typeface="Times New Roman" panose="02020603050405020304" pitchFamily="18" charset="0"/>
                        </a:rPr>
                        <a:t>2024</a:t>
                      </a:r>
                      <a:endParaRPr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Use speech recognition and NLP to interpret navigation and safety commands accurately</a:t>
                      </a:r>
                    </a:p>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Enhance command recognition over time based on user interactions.</a:t>
                      </a:r>
                      <a:endParaRPr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Voice commands may be misinterpreted, especially in noisy environments like traffic</a:t>
                      </a:r>
                    </a:p>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Even voice interactions can divert attention from the road, especially if repeated commands are needed</a:t>
                      </a:r>
                      <a:endParaRPr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4264525153"/>
                  </a:ext>
                </a:extLst>
              </a:tr>
              <a:tr h="2886423">
                <a:tc>
                  <a:txBody>
                    <a:bodyPr/>
                    <a:lstStyle/>
                    <a:p>
                      <a:pPr algn="ctr">
                        <a:lnSpc>
                          <a:spcPts val="1410"/>
                        </a:lnSpc>
                      </a:pPr>
                      <a:r>
                        <a:rPr lang="en-US" sz="1400" b="0" spc="-50" dirty="0">
                          <a:solidFill>
                            <a:srgbClr val="404040"/>
                          </a:solidFill>
                          <a:latin typeface="Times New Roman" panose="02020603050405020304" pitchFamily="18" charset="0"/>
                          <a:cs typeface="Times New Roman" panose="02020603050405020304" pitchFamily="18" charset="0"/>
                        </a:rPr>
                        <a:t>8</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0" marR="0" lvl="0" indent="0" algn="just" defTabSz="914400" eaLnBrk="1" fontAlgn="auto" latinLnBrk="0" hangingPunct="1">
                        <a:lnSpc>
                          <a:spcPct val="100000"/>
                        </a:lnSpc>
                        <a:spcBef>
                          <a:spcPts val="0"/>
                        </a:spcBef>
                        <a:spcAft>
                          <a:spcPts val="0"/>
                        </a:spcAft>
                        <a:buClrTx/>
                        <a:buSzTx/>
                        <a:buFontTx/>
                        <a:buNone/>
                        <a:tabLst/>
                        <a:defRPr/>
                      </a:pPr>
                      <a:r>
                        <a:rPr lang="en-IN" sz="1400" b="1" i="0" u="none" strike="noStrike" dirty="0">
                          <a:solidFill>
                            <a:schemeClr val="tx1"/>
                          </a:solidFill>
                          <a:effectLst/>
                          <a:latin typeface="Times New Roman" panose="02020603050405020304" pitchFamily="18" charset="0"/>
                          <a:ea typeface="+mn-ea"/>
                          <a:cs typeface="Times New Roman" panose="02020603050405020304" pitchFamily="18" charset="0"/>
                        </a:rPr>
                        <a:t>A Real-Time Collision Detection System for Vehicles</a:t>
                      </a: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Sam </a:t>
                      </a:r>
                      <a:r>
                        <a:rPr lang="en-US"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Amiri</a:t>
                      </a:r>
                      <a:endPar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Shailendra</a:t>
                      </a: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 Singh</a:t>
                      </a: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just">
                        <a:lnSpc>
                          <a:spcPct val="100000"/>
                        </a:lnSpc>
                      </a:pPr>
                      <a:r>
                        <a:rPr lang="en-US" sz="1400" b="0" dirty="0">
                          <a:latin typeface="Times New Roman" panose="02020603050405020304" pitchFamily="18" charset="0"/>
                          <a:cs typeface="Times New Roman" panose="02020603050405020304" pitchFamily="18" charset="0"/>
                        </a:rPr>
                        <a:t>2021</a:t>
                      </a:r>
                      <a:endParaRPr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Normalize images and split the dataset into training, validation, and test sets.</a:t>
                      </a:r>
                    </a:p>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Train the model using the annotated dataset, optimizing for accuracy and relevant loss functions.</a:t>
                      </a:r>
                    </a:p>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Integrate the trained model into a system that processes video feeds for collision detection.</a:t>
                      </a:r>
                      <a:endParaRPr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Quality and diversity of training data can impact accuracy.</a:t>
                      </a:r>
                    </a:p>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Balancing speed and accuracy can be difficult.</a:t>
                      </a:r>
                      <a:endParaRPr lang="en-US"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761122585"/>
                  </a:ext>
                </a:extLst>
              </a:tr>
            </a:tbl>
          </a:graphicData>
        </a:graphic>
      </p:graphicFrame>
    </p:spTree>
    <p:extLst>
      <p:ext uri="{BB962C8B-B14F-4D97-AF65-F5344CB8AC3E}">
        <p14:creationId xmlns:p14="http://schemas.microsoft.com/office/powerpoint/2010/main" val="11137480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97992" rIns="0" bIns="0" rtlCol="0">
            <a:spAutoFit/>
          </a:bodyPr>
          <a:lstStyle/>
          <a:p>
            <a:pPr marL="321945">
              <a:lnSpc>
                <a:spcPct val="100000"/>
              </a:lnSpc>
              <a:spcBef>
                <a:spcPts val="100"/>
              </a:spcBef>
            </a:pPr>
            <a:r>
              <a:rPr dirty="0"/>
              <a:t>Literature</a:t>
            </a:r>
            <a:r>
              <a:rPr spc="-225" dirty="0"/>
              <a:t> </a:t>
            </a:r>
            <a:r>
              <a:rPr spc="-10" dirty="0"/>
              <a:t>Review</a:t>
            </a:r>
          </a:p>
        </p:txBody>
      </p:sp>
      <p:graphicFrame>
        <p:nvGraphicFramePr>
          <p:cNvPr id="3" name="object 3"/>
          <p:cNvGraphicFramePr>
            <a:graphicFrameLocks noGrp="1"/>
          </p:cNvGraphicFramePr>
          <p:nvPr>
            <p:extLst>
              <p:ext uri="{D42A27DB-BD31-4B8C-83A1-F6EECF244321}">
                <p14:modId xmlns:p14="http://schemas.microsoft.com/office/powerpoint/2010/main" val="1140400456"/>
              </p:ext>
            </p:extLst>
          </p:nvPr>
        </p:nvGraphicFramePr>
        <p:xfrm>
          <a:off x="622300" y="1266825"/>
          <a:ext cx="9166962" cy="5791200"/>
        </p:xfrm>
        <a:graphic>
          <a:graphicData uri="http://schemas.openxmlformats.org/drawingml/2006/table">
            <a:tbl>
              <a:tblPr firstRow="1" bandRow="1">
                <a:tableStyleId>{2D5ABB26-0587-4C30-8999-92F81FD0307C}</a:tableStyleId>
              </a:tblPr>
              <a:tblGrid>
                <a:gridCol w="889853">
                  <a:extLst>
                    <a:ext uri="{9D8B030D-6E8A-4147-A177-3AD203B41FA5}">
                      <a16:colId xmlns:a16="http://schemas.microsoft.com/office/drawing/2014/main" val="20000"/>
                    </a:ext>
                  </a:extLst>
                </a:gridCol>
                <a:gridCol w="1481234">
                  <a:extLst>
                    <a:ext uri="{9D8B030D-6E8A-4147-A177-3AD203B41FA5}">
                      <a16:colId xmlns:a16="http://schemas.microsoft.com/office/drawing/2014/main" val="20001"/>
                    </a:ext>
                  </a:extLst>
                </a:gridCol>
                <a:gridCol w="1957675">
                  <a:extLst>
                    <a:ext uri="{9D8B030D-6E8A-4147-A177-3AD203B41FA5}">
                      <a16:colId xmlns:a16="http://schemas.microsoft.com/office/drawing/2014/main" val="20002"/>
                    </a:ext>
                  </a:extLst>
                </a:gridCol>
                <a:gridCol w="487778">
                  <a:extLst>
                    <a:ext uri="{9D8B030D-6E8A-4147-A177-3AD203B41FA5}">
                      <a16:colId xmlns:a16="http://schemas.microsoft.com/office/drawing/2014/main" val="20003"/>
                    </a:ext>
                  </a:extLst>
                </a:gridCol>
                <a:gridCol w="2302279">
                  <a:extLst>
                    <a:ext uri="{9D8B030D-6E8A-4147-A177-3AD203B41FA5}">
                      <a16:colId xmlns:a16="http://schemas.microsoft.com/office/drawing/2014/main" val="20004"/>
                    </a:ext>
                  </a:extLst>
                </a:gridCol>
                <a:gridCol w="2048143">
                  <a:extLst>
                    <a:ext uri="{9D8B030D-6E8A-4147-A177-3AD203B41FA5}">
                      <a16:colId xmlns:a16="http://schemas.microsoft.com/office/drawing/2014/main" val="20005"/>
                    </a:ext>
                  </a:extLst>
                </a:gridCol>
              </a:tblGrid>
              <a:tr h="605704">
                <a:tc>
                  <a:txBody>
                    <a:bodyPr/>
                    <a:lstStyle/>
                    <a:p>
                      <a:pPr algn="ctr">
                        <a:lnSpc>
                          <a:spcPts val="1405"/>
                        </a:lnSpc>
                      </a:pPr>
                      <a:r>
                        <a:rPr sz="1400" b="0" spc="-10" dirty="0">
                          <a:solidFill>
                            <a:srgbClr val="404040"/>
                          </a:solidFill>
                          <a:latin typeface="Times New Roman" panose="02020603050405020304" pitchFamily="18" charset="0"/>
                          <a:cs typeface="Times New Roman" panose="02020603050405020304" pitchFamily="18" charset="0"/>
                        </a:rPr>
                        <a:t>Sr.no</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ctr">
                        <a:lnSpc>
                          <a:spcPts val="1405"/>
                        </a:lnSpc>
                      </a:pPr>
                      <a:r>
                        <a:rPr sz="1400" b="0" spc="-10" dirty="0">
                          <a:solidFill>
                            <a:srgbClr val="404040"/>
                          </a:solidFill>
                          <a:latin typeface="Times New Roman" panose="02020603050405020304" pitchFamily="18" charset="0"/>
                          <a:cs typeface="Times New Roman" panose="02020603050405020304" pitchFamily="18" charset="0"/>
                        </a:rPr>
                        <a:t>Title</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544195" algn="l">
                        <a:lnSpc>
                          <a:spcPts val="1405"/>
                        </a:lnSpc>
                      </a:pPr>
                      <a:r>
                        <a:rPr sz="1400" b="0" spc="-10" dirty="0">
                          <a:solidFill>
                            <a:srgbClr val="404040"/>
                          </a:solidFill>
                          <a:latin typeface="Times New Roman" panose="02020603050405020304" pitchFamily="18" charset="0"/>
                          <a:cs typeface="Times New Roman" panose="02020603050405020304" pitchFamily="18" charset="0"/>
                        </a:rPr>
                        <a:t>Author(s)</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100330" algn="l">
                        <a:lnSpc>
                          <a:spcPts val="1405"/>
                        </a:lnSpc>
                      </a:pPr>
                      <a:r>
                        <a:rPr sz="1400" b="0" spc="-20" dirty="0">
                          <a:solidFill>
                            <a:srgbClr val="404040"/>
                          </a:solidFill>
                          <a:latin typeface="Times New Roman" panose="02020603050405020304" pitchFamily="18" charset="0"/>
                          <a:cs typeface="Times New Roman" panose="02020603050405020304" pitchFamily="18" charset="0"/>
                        </a:rPr>
                        <a:t>Year</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540385" algn="just">
                        <a:lnSpc>
                          <a:spcPts val="1405"/>
                        </a:lnSpc>
                      </a:pPr>
                      <a:r>
                        <a:rPr sz="1400" b="0" spc="-10" dirty="0">
                          <a:solidFill>
                            <a:srgbClr val="404040"/>
                          </a:solidFill>
                          <a:latin typeface="Times New Roman" panose="02020603050405020304" pitchFamily="18" charset="0"/>
                          <a:cs typeface="Times New Roman" panose="02020603050405020304" pitchFamily="18" charset="0"/>
                        </a:rPr>
                        <a:t>Methodology</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494665" algn="l">
                        <a:lnSpc>
                          <a:spcPts val="1405"/>
                        </a:lnSpc>
                      </a:pPr>
                      <a:r>
                        <a:rPr sz="1400" b="0" spc="-10" dirty="0">
                          <a:solidFill>
                            <a:srgbClr val="404040"/>
                          </a:solidFill>
                          <a:latin typeface="Times New Roman" panose="02020603050405020304" pitchFamily="18" charset="0"/>
                          <a:cs typeface="Times New Roman" panose="02020603050405020304" pitchFamily="18" charset="0"/>
                        </a:rPr>
                        <a:t>Drawback</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10000"/>
                  </a:ext>
                </a:extLst>
              </a:tr>
              <a:tr h="2591977">
                <a:tc>
                  <a:txBody>
                    <a:bodyPr/>
                    <a:lstStyle/>
                    <a:p>
                      <a:pPr algn="ctr">
                        <a:lnSpc>
                          <a:spcPts val="1410"/>
                        </a:lnSpc>
                      </a:pPr>
                      <a:r>
                        <a:rPr lang="en-US" sz="1400" b="0" spc="-50" dirty="0">
                          <a:latin typeface="Times New Roman" panose="02020603050405020304" pitchFamily="18" charset="0"/>
                          <a:cs typeface="Times New Roman" panose="02020603050405020304" pitchFamily="18" charset="0"/>
                        </a:rPr>
                        <a:t>9</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just"/>
                      <a:r>
                        <a:rPr lang="en-IN" sz="1400" b="1" dirty="0">
                          <a:solidFill>
                            <a:schemeClr val="tx1"/>
                          </a:solidFill>
                          <a:effectLst/>
                          <a:latin typeface="Times New Roman" panose="02020603050405020304" pitchFamily="18" charset="0"/>
                          <a:ea typeface="+mn-ea"/>
                          <a:cs typeface="Times New Roman" panose="02020603050405020304" pitchFamily="18" charset="0"/>
                        </a:rPr>
                        <a:t>Vehicle Detection and Collision Avoidance System</a:t>
                      </a:r>
                    </a:p>
                    <a:p>
                      <a:pPr algn="just"/>
                      <a:br>
                        <a:rPr lang="en-IN" sz="1400" b="1" dirty="0">
                          <a:effectLst/>
                          <a:latin typeface="Times New Roman" panose="02020603050405020304" pitchFamily="18" charset="0"/>
                          <a:cs typeface="Times New Roman" panose="02020603050405020304" pitchFamily="18" charset="0"/>
                        </a:rPr>
                      </a:br>
                      <a:endParaRPr lang="en-IN" sz="1400" b="1" dirty="0">
                        <a:effectLst/>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Catherine Philip</a:t>
                      </a:r>
                    </a:p>
                    <a:p>
                      <a:pPr marL="0" marR="0" lvl="0" indent="0" algn="ctr" defTabSz="914400" eaLnBrk="1" fontAlgn="auto" latinLnBrk="0" hangingPunct="1">
                        <a:lnSpc>
                          <a:spcPct val="100000"/>
                        </a:lnSpc>
                        <a:spcBef>
                          <a:spcPts val="0"/>
                        </a:spcBef>
                        <a:spcAft>
                          <a:spcPts val="0"/>
                        </a:spcAft>
                        <a:buClrTx/>
                        <a:buSzTx/>
                        <a:buFontTx/>
                        <a:buNone/>
                        <a:tabLst/>
                        <a:defRPr/>
                      </a:pP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D. </a:t>
                      </a:r>
                      <a:r>
                        <a:rPr lang="en-US"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Veera</a:t>
                      </a: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 </a:t>
                      </a:r>
                      <a:r>
                        <a:rPr lang="en-US"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Vanith</a:t>
                      </a:r>
                      <a:endPar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endParaRPr>
                    </a:p>
                    <a:p>
                      <a:pPr marL="0" marR="0" lvl="0" indent="0" algn="ctr" defTabSz="914400" eaLnBrk="1" fontAlgn="auto" latinLnBrk="0" hangingPunct="1">
                        <a:lnSpc>
                          <a:spcPct val="100000"/>
                        </a:lnSpc>
                        <a:spcBef>
                          <a:spcPts val="0"/>
                        </a:spcBef>
                        <a:spcAft>
                          <a:spcPts val="0"/>
                        </a:spcAft>
                        <a:buClrTx/>
                        <a:buSzTx/>
                        <a:buFontTx/>
                        <a:buNone/>
                        <a:tabLst/>
                        <a:defRPr/>
                      </a:pP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K </a:t>
                      </a:r>
                      <a:r>
                        <a:rPr lang="en-US"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Keerthi</a:t>
                      </a:r>
                      <a:endPar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just">
                        <a:lnSpc>
                          <a:spcPct val="100000"/>
                        </a:lnSpc>
                      </a:pPr>
                      <a:r>
                        <a:rPr lang="en-US" sz="1400" b="0" dirty="0">
                          <a:latin typeface="Times New Roman" panose="02020603050405020304" pitchFamily="18" charset="0"/>
                          <a:cs typeface="Times New Roman" panose="02020603050405020304" pitchFamily="18" charset="0"/>
                        </a:rPr>
                        <a:t>2022</a:t>
                      </a:r>
                      <a:endParaRPr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IN" sz="1400" b="0" i="0" u="none" strike="noStrike" dirty="0" err="1">
                          <a:solidFill>
                            <a:schemeClr val="tx1"/>
                          </a:solidFill>
                          <a:effectLst/>
                          <a:latin typeface="Times New Roman" panose="02020603050405020304" pitchFamily="18" charset="0"/>
                          <a:ea typeface="+mn-ea"/>
                          <a:cs typeface="Times New Roman" panose="02020603050405020304" pitchFamily="18" charset="0"/>
                        </a:rPr>
                        <a:t>Analyze</a:t>
                      </a: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 existing research on vehicle collision detection and avoidance systems.</a:t>
                      </a:r>
                    </a:p>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Assess each approach's accuracy, response time, and adaptability</a:t>
                      </a:r>
                      <a:endParaRPr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Performance can degrade in adverse weather and low-light conditions.</a:t>
                      </a:r>
                    </a:p>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Advanced sensors and technologies (like LiDAR) can be expensive, increasing vehicle costs.</a:t>
                      </a:r>
                      <a:endParaRPr lang="en-US"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2953988381"/>
                  </a:ext>
                </a:extLst>
              </a:tr>
              <a:tr h="2593519">
                <a:tc>
                  <a:txBody>
                    <a:bodyPr/>
                    <a:lstStyle/>
                    <a:p>
                      <a:pPr algn="ctr">
                        <a:lnSpc>
                          <a:spcPts val="1410"/>
                        </a:lnSpc>
                      </a:pPr>
                      <a:r>
                        <a:rPr lang="en-US" sz="1400" b="0" spc="-50" dirty="0">
                          <a:solidFill>
                            <a:srgbClr val="404040"/>
                          </a:solidFill>
                          <a:latin typeface="Times New Roman" panose="02020603050405020304" pitchFamily="18" charset="0"/>
                          <a:cs typeface="Times New Roman" panose="02020603050405020304" pitchFamily="18" charset="0"/>
                        </a:rPr>
                        <a:t>10</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tc>
                  <a:txBody>
                    <a:bodyPr/>
                    <a:lstStyle/>
                    <a:p>
                      <a:pPr marL="0" marR="0" lvl="0" indent="0" algn="just" defTabSz="914400" eaLnBrk="1" fontAlgn="auto" latinLnBrk="0" hangingPunct="1">
                        <a:lnSpc>
                          <a:spcPct val="100000"/>
                        </a:lnSpc>
                        <a:spcBef>
                          <a:spcPts val="0"/>
                        </a:spcBef>
                        <a:spcAft>
                          <a:spcPts val="0"/>
                        </a:spcAft>
                        <a:buClrTx/>
                        <a:buSzTx/>
                        <a:buFontTx/>
                        <a:buNone/>
                        <a:tabLst/>
                        <a:defRPr/>
                      </a:pPr>
                      <a:r>
                        <a:rPr lang="en-IN" sz="1400" b="1" i="0" u="none" strike="noStrike" dirty="0">
                          <a:solidFill>
                            <a:schemeClr val="tx1"/>
                          </a:solidFill>
                          <a:effectLst/>
                          <a:latin typeface="Times New Roman" panose="02020603050405020304" pitchFamily="18" charset="0"/>
                          <a:ea typeface="+mn-ea"/>
                          <a:cs typeface="Times New Roman" panose="02020603050405020304" pitchFamily="18" charset="0"/>
                        </a:rPr>
                        <a:t>Intelligent Vehicle Collision Detection and Traffic Control</a:t>
                      </a:r>
                    </a:p>
                    <a:p>
                      <a:pPr algn="just"/>
                      <a:endParaRPr sz="1400" b="1"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S. </a:t>
                      </a:r>
                      <a:r>
                        <a:rPr lang="en-US"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Sneha</a:t>
                      </a: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 </a:t>
                      </a:r>
                    </a:p>
                    <a:p>
                      <a:pPr marL="0" marR="0" lvl="0" indent="0" algn="ctr" defTabSz="914400" eaLnBrk="1" fontAlgn="auto" latinLnBrk="0" hangingPunct="1">
                        <a:lnSpc>
                          <a:spcPct val="100000"/>
                        </a:lnSpc>
                        <a:spcBef>
                          <a:spcPts val="0"/>
                        </a:spcBef>
                        <a:spcAft>
                          <a:spcPts val="0"/>
                        </a:spcAft>
                        <a:buClrTx/>
                        <a:buSzTx/>
                        <a:buFontTx/>
                        <a:buNone/>
                        <a:tabLst/>
                        <a:defRPr/>
                      </a:pP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K. </a:t>
                      </a:r>
                      <a:r>
                        <a:rPr lang="en-US"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Deepa</a:t>
                      </a: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 </a:t>
                      </a:r>
                    </a:p>
                    <a:p>
                      <a:pPr marL="0" marR="0" lvl="0" indent="0" algn="ctr" defTabSz="914400" eaLnBrk="1" fontAlgn="auto" latinLnBrk="0" hangingPunct="1">
                        <a:lnSpc>
                          <a:spcPct val="100000"/>
                        </a:lnSpc>
                        <a:spcBef>
                          <a:spcPts val="0"/>
                        </a:spcBef>
                        <a:spcAft>
                          <a:spcPts val="0"/>
                        </a:spcAft>
                        <a:buClrTx/>
                        <a:buSzTx/>
                        <a:buFontTx/>
                        <a:buNone/>
                        <a:tabLst/>
                        <a:defRPr/>
                      </a:pP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M. </a:t>
                      </a:r>
                      <a:r>
                        <a:rPr lang="en-US"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Nithya</a:t>
                      </a:r>
                      <a:endPar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endParaRPr>
                    </a:p>
                    <a:p>
                      <a:pPr marL="0" marR="0" lvl="0" indent="0" algn="ctr" defTabSz="914400" eaLnBrk="1" fontAlgn="auto" latinLnBrk="0" hangingPunct="1">
                        <a:lnSpc>
                          <a:spcPct val="100000"/>
                        </a:lnSpc>
                        <a:spcBef>
                          <a:spcPts val="0"/>
                        </a:spcBef>
                        <a:spcAft>
                          <a:spcPts val="0"/>
                        </a:spcAft>
                        <a:buClrTx/>
                        <a:buSzTx/>
                        <a:buFontTx/>
                        <a:buNone/>
                        <a:tabLst/>
                        <a:defRPr/>
                      </a:pPr>
                      <a:endParaRPr sz="1400" b="0" i="0" u="none" strike="noStrike" baseline="0" dirty="0">
                        <a:solidFill>
                          <a:schemeClr val="tx1"/>
                        </a:solidFill>
                        <a:latin typeface="Times New Roman" panose="02020603050405020304" pitchFamily="18" charset="0"/>
                        <a:ea typeface="+mn-ea"/>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tc>
                  <a:txBody>
                    <a:bodyPr/>
                    <a:lstStyle/>
                    <a:p>
                      <a:pPr algn="just">
                        <a:lnSpc>
                          <a:spcPct val="100000"/>
                        </a:lnSpc>
                      </a:pPr>
                      <a:r>
                        <a:rPr lang="en-US" sz="1400" b="0" dirty="0">
                          <a:latin typeface="Times New Roman" panose="02020603050405020304" pitchFamily="18" charset="0"/>
                          <a:cs typeface="Times New Roman" panose="02020603050405020304" pitchFamily="18" charset="0"/>
                        </a:rPr>
                        <a:t>2022</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tc>
                  <a:txBody>
                    <a:bodyPr/>
                    <a:lstStyle/>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Continuously monitor sensor data during operation</a:t>
                      </a:r>
                    </a:p>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Use a GPS module for location tracking</a:t>
                      </a:r>
                    </a:p>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Analyse incident data for future improvement</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tc>
                  <a:txBody>
                    <a:bodyPr/>
                    <a:lstStyle/>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Sensors may have limitations in adverse weather conditions affecting accuracy</a:t>
                      </a:r>
                    </a:p>
                    <a:p>
                      <a:pPr marL="228600" indent="-228600" algn="l">
                        <a:lnSpc>
                          <a:spcPct val="100000"/>
                        </a:lnSpc>
                        <a:buAutoNum type="arabicPeriod"/>
                      </a:pP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Over-reliance on automated systems may lead to reduced driver attention and vigilance.</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952111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97992" rIns="0" bIns="0" rtlCol="0">
            <a:spAutoFit/>
          </a:bodyPr>
          <a:lstStyle/>
          <a:p>
            <a:pPr marL="321945">
              <a:lnSpc>
                <a:spcPct val="100000"/>
              </a:lnSpc>
              <a:spcBef>
                <a:spcPts val="100"/>
              </a:spcBef>
            </a:pPr>
            <a:r>
              <a:rPr dirty="0"/>
              <a:t>Literature</a:t>
            </a:r>
            <a:r>
              <a:rPr spc="-225" dirty="0"/>
              <a:t> </a:t>
            </a:r>
            <a:r>
              <a:rPr spc="-10" dirty="0"/>
              <a:t>Review</a:t>
            </a:r>
          </a:p>
        </p:txBody>
      </p:sp>
      <p:graphicFrame>
        <p:nvGraphicFramePr>
          <p:cNvPr id="3" name="object 3"/>
          <p:cNvGraphicFramePr>
            <a:graphicFrameLocks noGrp="1"/>
          </p:cNvGraphicFramePr>
          <p:nvPr>
            <p:extLst>
              <p:ext uri="{D42A27DB-BD31-4B8C-83A1-F6EECF244321}">
                <p14:modId xmlns:p14="http://schemas.microsoft.com/office/powerpoint/2010/main" val="505164839"/>
              </p:ext>
            </p:extLst>
          </p:nvPr>
        </p:nvGraphicFramePr>
        <p:xfrm>
          <a:off x="622300" y="1190625"/>
          <a:ext cx="8839200" cy="6191087"/>
        </p:xfrm>
        <a:graphic>
          <a:graphicData uri="http://schemas.openxmlformats.org/drawingml/2006/table">
            <a:tbl>
              <a:tblPr firstRow="1" bandRow="1">
                <a:tableStyleId>{2D5ABB26-0587-4C30-8999-92F81FD0307C}</a:tableStyleId>
              </a:tblPr>
              <a:tblGrid>
                <a:gridCol w="579620">
                  <a:extLst>
                    <a:ext uri="{9D8B030D-6E8A-4147-A177-3AD203B41FA5}">
                      <a16:colId xmlns:a16="http://schemas.microsoft.com/office/drawing/2014/main" val="20000"/>
                    </a:ext>
                  </a:extLst>
                </a:gridCol>
                <a:gridCol w="1706690">
                  <a:extLst>
                    <a:ext uri="{9D8B030D-6E8A-4147-A177-3AD203B41FA5}">
                      <a16:colId xmlns:a16="http://schemas.microsoft.com/office/drawing/2014/main" val="20001"/>
                    </a:ext>
                  </a:extLst>
                </a:gridCol>
                <a:gridCol w="1887678">
                  <a:extLst>
                    <a:ext uri="{9D8B030D-6E8A-4147-A177-3AD203B41FA5}">
                      <a16:colId xmlns:a16="http://schemas.microsoft.com/office/drawing/2014/main" val="20002"/>
                    </a:ext>
                  </a:extLst>
                </a:gridCol>
                <a:gridCol w="474212">
                  <a:extLst>
                    <a:ext uri="{9D8B030D-6E8A-4147-A177-3AD203B41FA5}">
                      <a16:colId xmlns:a16="http://schemas.microsoft.com/office/drawing/2014/main" val="20003"/>
                    </a:ext>
                  </a:extLst>
                </a:gridCol>
                <a:gridCol w="2216088">
                  <a:extLst>
                    <a:ext uri="{9D8B030D-6E8A-4147-A177-3AD203B41FA5}">
                      <a16:colId xmlns:a16="http://schemas.microsoft.com/office/drawing/2014/main" val="20004"/>
                    </a:ext>
                  </a:extLst>
                </a:gridCol>
                <a:gridCol w="1974912">
                  <a:extLst>
                    <a:ext uri="{9D8B030D-6E8A-4147-A177-3AD203B41FA5}">
                      <a16:colId xmlns:a16="http://schemas.microsoft.com/office/drawing/2014/main" val="20005"/>
                    </a:ext>
                  </a:extLst>
                </a:gridCol>
              </a:tblGrid>
              <a:tr h="430367">
                <a:tc>
                  <a:txBody>
                    <a:bodyPr/>
                    <a:lstStyle/>
                    <a:p>
                      <a:pPr algn="ctr">
                        <a:lnSpc>
                          <a:spcPts val="1405"/>
                        </a:lnSpc>
                      </a:pPr>
                      <a:r>
                        <a:rPr sz="1400" b="0" spc="-10" dirty="0">
                          <a:solidFill>
                            <a:srgbClr val="404040"/>
                          </a:solidFill>
                          <a:latin typeface="Trebuchet MS"/>
                          <a:cs typeface="Trebuchet MS"/>
                        </a:rPr>
                        <a:t>Sr.no</a:t>
                      </a:r>
                      <a:endParaRPr sz="1400" b="0" dirty="0">
                        <a:latin typeface="Trebuchet MS"/>
                        <a:cs typeface="Trebuchet MS"/>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ctr">
                        <a:lnSpc>
                          <a:spcPts val="1405"/>
                        </a:lnSpc>
                      </a:pPr>
                      <a:r>
                        <a:rPr sz="1400" b="0" spc="-10" dirty="0">
                          <a:solidFill>
                            <a:srgbClr val="404040"/>
                          </a:solidFill>
                          <a:latin typeface="Trebuchet MS"/>
                          <a:cs typeface="Trebuchet MS"/>
                        </a:rPr>
                        <a:t>Title</a:t>
                      </a:r>
                      <a:endParaRPr sz="1400" b="0" dirty="0">
                        <a:latin typeface="Trebuchet MS"/>
                        <a:cs typeface="Trebuchet MS"/>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544195" algn="l">
                        <a:lnSpc>
                          <a:spcPts val="1405"/>
                        </a:lnSpc>
                      </a:pPr>
                      <a:r>
                        <a:rPr sz="1400" b="0" spc="-10" dirty="0">
                          <a:solidFill>
                            <a:srgbClr val="404040"/>
                          </a:solidFill>
                          <a:latin typeface="Trebuchet MS"/>
                          <a:cs typeface="Trebuchet MS"/>
                        </a:rPr>
                        <a:t>Author(s)</a:t>
                      </a:r>
                      <a:endParaRPr sz="1400" b="0" dirty="0">
                        <a:latin typeface="Trebuchet MS"/>
                        <a:cs typeface="Trebuchet MS"/>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100330" algn="l">
                        <a:lnSpc>
                          <a:spcPts val="1405"/>
                        </a:lnSpc>
                      </a:pPr>
                      <a:r>
                        <a:rPr sz="1400" b="0" spc="-20" dirty="0">
                          <a:solidFill>
                            <a:srgbClr val="404040"/>
                          </a:solidFill>
                          <a:latin typeface="Trebuchet MS"/>
                          <a:cs typeface="Trebuchet MS"/>
                        </a:rPr>
                        <a:t>Year</a:t>
                      </a:r>
                      <a:endParaRPr sz="1400" b="0" dirty="0">
                        <a:latin typeface="Trebuchet MS"/>
                        <a:cs typeface="Trebuchet MS"/>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540385" algn="just">
                        <a:lnSpc>
                          <a:spcPts val="1405"/>
                        </a:lnSpc>
                      </a:pPr>
                      <a:r>
                        <a:rPr sz="1400" b="0" spc="-10" dirty="0">
                          <a:solidFill>
                            <a:srgbClr val="404040"/>
                          </a:solidFill>
                          <a:latin typeface="Trebuchet MS"/>
                          <a:cs typeface="Trebuchet MS"/>
                        </a:rPr>
                        <a:t>Methodology</a:t>
                      </a:r>
                      <a:endParaRPr sz="1400" b="0" dirty="0">
                        <a:latin typeface="Trebuchet MS"/>
                        <a:cs typeface="Trebuchet MS"/>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494665" algn="l">
                        <a:lnSpc>
                          <a:spcPts val="1405"/>
                        </a:lnSpc>
                      </a:pPr>
                      <a:r>
                        <a:rPr sz="1400" b="0" spc="-10" dirty="0">
                          <a:solidFill>
                            <a:srgbClr val="404040"/>
                          </a:solidFill>
                          <a:latin typeface="Trebuchet MS"/>
                          <a:cs typeface="Trebuchet MS"/>
                        </a:rPr>
                        <a:t>Drawback</a:t>
                      </a:r>
                      <a:endParaRPr sz="1400" b="0" dirty="0">
                        <a:latin typeface="Trebuchet MS"/>
                        <a:cs typeface="Trebuchet MS"/>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10000"/>
                  </a:ext>
                </a:extLst>
              </a:tr>
              <a:tr h="2951527">
                <a:tc>
                  <a:txBody>
                    <a:bodyPr/>
                    <a:lstStyle/>
                    <a:p>
                      <a:pPr algn="ctr">
                        <a:lnSpc>
                          <a:spcPts val="1410"/>
                        </a:lnSpc>
                      </a:pPr>
                      <a:r>
                        <a:rPr lang="en-US" sz="1400" b="0" spc="-50" dirty="0">
                          <a:solidFill>
                            <a:srgbClr val="404040"/>
                          </a:solidFill>
                          <a:latin typeface="Trebuchet MS"/>
                          <a:cs typeface="Trebuchet MS"/>
                        </a:rPr>
                        <a:t>11</a:t>
                      </a:r>
                      <a:endParaRPr sz="1400" b="0" dirty="0">
                        <a:latin typeface="Trebuchet MS"/>
                        <a:cs typeface="Trebuchet MS"/>
                      </a:endParaRPr>
                    </a:p>
                  </a:txBody>
                  <a:tcPr marL="0" marR="0" marT="0"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just"/>
                      <a:r>
                        <a:rPr lang="en-US" sz="1400" b="1" dirty="0">
                          <a:latin typeface="Times New Roman" panose="02020603050405020304" pitchFamily="18" charset="0"/>
                          <a:cs typeface="Times New Roman" panose="02020603050405020304" pitchFamily="18" charset="0"/>
                        </a:rPr>
                        <a:t>Deep learning applied to road accidents with transfer learning and synthesis images.</a:t>
                      </a:r>
                      <a:endParaRPr sz="1400" b="1"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ctr"/>
                      <a:r>
                        <a:rPr lang="gsw-FR" sz="1400" b="0" i="0" u="none" strike="noStrike" baseline="0" dirty="0">
                          <a:solidFill>
                            <a:schemeClr val="tx1"/>
                          </a:solidFill>
                          <a:latin typeface="Times New Roman" panose="02020603050405020304" pitchFamily="18" charset="0"/>
                          <a:ea typeface="+mn-ea"/>
                          <a:cs typeface="Times New Roman" panose="02020603050405020304" pitchFamily="18" charset="0"/>
                        </a:rPr>
                        <a:t>Tiago Tamaguskoa </a:t>
                      </a:r>
                    </a:p>
                    <a:p>
                      <a:pPr algn="ctr"/>
                      <a:r>
                        <a:rPr lang="gsw-FR" sz="1400" b="0" i="0" u="none" strike="noStrike" baseline="0" dirty="0">
                          <a:solidFill>
                            <a:schemeClr val="tx1"/>
                          </a:solidFill>
                          <a:latin typeface="Times New Roman" panose="02020603050405020304" pitchFamily="18" charset="0"/>
                          <a:ea typeface="+mn-ea"/>
                          <a:cs typeface="Times New Roman" panose="02020603050405020304" pitchFamily="18" charset="0"/>
                        </a:rPr>
                        <a:t>Anh Huynhb, Adelino Ferreiraa </a:t>
                      </a:r>
                    </a:p>
                    <a:p>
                      <a:pPr algn="l"/>
                      <a:endParaRPr lang="gsw-FR" sz="1400" b="0" i="0" u="none" strike="noStrike" baseline="0" dirty="0">
                        <a:solidFill>
                          <a:schemeClr val="tx1"/>
                        </a:solidFill>
                        <a:latin typeface="Times New Roman" panose="02020603050405020304" pitchFamily="18" charset="0"/>
                        <a:ea typeface="+mn-ea"/>
                        <a:cs typeface="Times New Roman" panose="02020603050405020304" pitchFamily="18" charset="0"/>
                      </a:endParaRPr>
                    </a:p>
                    <a:p>
                      <a:pPr algn="just"/>
                      <a:endParaRPr lang="gsw-FR" sz="1400" b="0" i="0" u="none" strike="noStrike" baseline="0" dirty="0">
                        <a:solidFill>
                          <a:schemeClr val="tx1"/>
                        </a:solidFill>
                        <a:latin typeface="Times New Roman" panose="02020603050405020304" pitchFamily="18" charset="0"/>
                        <a:ea typeface="+mn-ea"/>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l">
                        <a:lnSpc>
                          <a:spcPct val="100000"/>
                        </a:lnSpc>
                      </a:pPr>
                      <a:r>
                        <a:rPr lang="en-US" sz="1400" b="0" dirty="0">
                          <a:latin typeface="Times New Roman"/>
                          <a:cs typeface="Times New Roman"/>
                        </a:rPr>
                        <a:t>2022</a:t>
                      </a:r>
                      <a:endParaRPr sz="1400" b="0" dirty="0">
                        <a:latin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US" sz="1400" b="0" baseline="0" dirty="0">
                          <a:latin typeface="Times New Roman"/>
                          <a:cs typeface="Times New Roman"/>
                        </a:rPr>
                        <a:t>The methodology of the project involves using a Convolutional Neural Network (CNN) to analyze image frames from dash cam.</a:t>
                      </a:r>
                    </a:p>
                    <a:p>
                      <a:pPr marL="228600" indent="-228600" algn="l">
                        <a:lnSpc>
                          <a:spcPct val="100000"/>
                        </a:lnSpc>
                        <a:buAutoNum type="arabicPeriod"/>
                      </a:pPr>
                      <a:r>
                        <a:rPr lang="en-US" sz="1400" b="0" baseline="0" dirty="0">
                          <a:latin typeface="Times New Roman"/>
                          <a:cs typeface="Times New Roman"/>
                        </a:rPr>
                        <a:t> footage detects car crashes, followed by testing the performance using machine learning algorithms, including Logistic Regression and Random Forest, for comparative analysis based on accuracy, sensitivity.</a:t>
                      </a:r>
                      <a:endParaRPr sz="1400" b="0" dirty="0">
                        <a:latin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Font typeface="+mj-lt"/>
                        <a:buAutoNum type="arabicPeriod"/>
                      </a:pPr>
                      <a:r>
                        <a:rPr lang="en-US" sz="1400" b="0" baseline="0" dirty="0">
                          <a:latin typeface="Times New Roman"/>
                          <a:cs typeface="Times New Roman"/>
                        </a:rPr>
                        <a:t>One limitation of the car crash detection project using machine learning and deep learning algorithms is the moderate accuracy and recall rates of the Convolutional Neural Network (CNN) model, which may lead to missed or incorrect detections in real-time applications</a:t>
                      </a:r>
                      <a:endParaRPr lang="en-US" sz="1400" b="0" dirty="0">
                        <a:latin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2953988381"/>
                  </a:ext>
                </a:extLst>
              </a:tr>
              <a:tr h="2361222">
                <a:tc>
                  <a:txBody>
                    <a:bodyPr/>
                    <a:lstStyle/>
                    <a:p>
                      <a:pPr algn="ctr">
                        <a:lnSpc>
                          <a:spcPts val="1410"/>
                        </a:lnSpc>
                      </a:pPr>
                      <a:r>
                        <a:rPr lang="en-US" sz="1400" b="0" spc="-50" dirty="0">
                          <a:latin typeface="Trebuchet MS"/>
                          <a:cs typeface="Trebuchet MS"/>
                        </a:rPr>
                        <a:t>12</a:t>
                      </a:r>
                      <a:endParaRPr sz="1400" b="0" dirty="0">
                        <a:latin typeface="Trebuchet MS"/>
                        <a:cs typeface="Trebuchet MS"/>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tc>
                  <a:txBody>
                    <a:bodyPr/>
                    <a:lstStyle/>
                    <a:p>
                      <a:pPr algn="just"/>
                      <a:r>
                        <a:rPr lang="en-US" sz="1400" b="1" i="0" u="none" strike="noStrike" baseline="0" dirty="0">
                          <a:solidFill>
                            <a:schemeClr val="tx1"/>
                          </a:solidFill>
                          <a:latin typeface="Times New Roman" panose="02020603050405020304" pitchFamily="18" charset="0"/>
                          <a:ea typeface="+mn-ea"/>
                          <a:cs typeface="Times New Roman" panose="02020603050405020304" pitchFamily="18" charset="0"/>
                        </a:rPr>
                        <a:t>Car Crash Detection System using Machine</a:t>
                      </a:r>
                    </a:p>
                    <a:p>
                      <a:pPr algn="just"/>
                      <a:r>
                        <a:rPr lang="en-US" sz="1400" b="1" i="0" u="none" strike="noStrike" baseline="0" dirty="0">
                          <a:solidFill>
                            <a:schemeClr val="tx1"/>
                          </a:solidFill>
                          <a:latin typeface="Times New Roman" panose="02020603050405020304" pitchFamily="18" charset="0"/>
                          <a:ea typeface="+mn-ea"/>
                          <a:cs typeface="Times New Roman" panose="02020603050405020304" pitchFamily="18" charset="0"/>
                        </a:rPr>
                        <a:t>Learning and Deep Learning Algorithms</a:t>
                      </a:r>
                      <a:endParaRPr sz="1400" b="1"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tc>
                  <a:txBody>
                    <a:bodyPr/>
                    <a:lstStyle/>
                    <a:p>
                      <a:pPr algn="ctr">
                        <a:lnSpc>
                          <a:spcPct val="100000"/>
                        </a:lnSpc>
                      </a:pPr>
                      <a:r>
                        <a:rPr lang="gsw-FR" sz="1400" b="0" i="0" u="none" strike="noStrike" baseline="0" dirty="0">
                          <a:solidFill>
                            <a:schemeClr val="tx1"/>
                          </a:solidFill>
                          <a:latin typeface="Times New Roman" panose="02020603050405020304" pitchFamily="18" charset="0"/>
                          <a:ea typeface="+mn-ea"/>
                          <a:cs typeface="Times New Roman" panose="02020603050405020304" pitchFamily="18" charset="0"/>
                        </a:rPr>
                        <a:t>Supriya M S</a:t>
                      </a:r>
                    </a:p>
                    <a:p>
                      <a:pPr algn="ctr">
                        <a:lnSpc>
                          <a:spcPct val="100000"/>
                        </a:lnSpc>
                      </a:pPr>
                      <a:r>
                        <a:rPr lang="gsw-FR" sz="1400" b="0" i="0" u="none" strike="noStrike" baseline="0" dirty="0">
                          <a:solidFill>
                            <a:schemeClr val="tx1"/>
                          </a:solidFill>
                          <a:latin typeface="Times New Roman" panose="02020603050405020304" pitchFamily="18" charset="0"/>
                          <a:ea typeface="+mn-ea"/>
                          <a:cs typeface="Times New Roman" panose="02020603050405020304" pitchFamily="18" charset="0"/>
                        </a:rPr>
                        <a:t>Himanshu jain</a:t>
                      </a:r>
                    </a:p>
                    <a:p>
                      <a:pPr algn="ctr">
                        <a:lnSpc>
                          <a:spcPct val="100000"/>
                        </a:lnSpc>
                      </a:pPr>
                      <a:r>
                        <a:rPr lang="gsw-FR" sz="1400" b="0" i="1" u="none" strike="noStrike" baseline="0" dirty="0">
                          <a:solidFill>
                            <a:schemeClr val="tx1"/>
                          </a:solidFill>
                          <a:latin typeface="Times New Roman" panose="02020603050405020304" pitchFamily="18" charset="0"/>
                          <a:ea typeface="+mn-ea"/>
                          <a:cs typeface="Times New Roman" panose="02020603050405020304" pitchFamily="18" charset="0"/>
                        </a:rPr>
                        <a:t>Sahana P Shankar</a:t>
                      </a:r>
                      <a:endParaRPr lang="gsw-FR" sz="1400" b="0" i="0" u="none" strike="noStrike" baseline="0" dirty="0">
                        <a:solidFill>
                          <a:schemeClr val="tx1"/>
                        </a:solidFill>
                        <a:latin typeface="Times New Roman" panose="02020603050405020304" pitchFamily="18" charset="0"/>
                        <a:ea typeface="+mn-ea"/>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tc>
                  <a:txBody>
                    <a:bodyPr/>
                    <a:lstStyle/>
                    <a:p>
                      <a:pPr algn="just">
                        <a:lnSpc>
                          <a:spcPct val="100000"/>
                        </a:lnSpc>
                      </a:pPr>
                      <a:r>
                        <a:rPr lang="en-US" sz="1400" b="0" dirty="0">
                          <a:latin typeface="Times New Roman"/>
                          <a:cs typeface="Times New Roman"/>
                        </a:rPr>
                        <a:t>2022</a:t>
                      </a:r>
                      <a:endParaRPr sz="1400" b="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tc>
                  <a:txBody>
                    <a:bodyPr/>
                    <a:lstStyle/>
                    <a:p>
                      <a:pPr marL="228600" indent="-228600" algn="l">
                        <a:lnSpc>
                          <a:spcPct val="100000"/>
                        </a:lnSpc>
                        <a:buFont typeface="+mj-lt"/>
                        <a:buAutoNum type="arabicPeriod"/>
                      </a:pPr>
                      <a:r>
                        <a:rPr lang="en-US" sz="1400" b="0" baseline="0" dirty="0">
                          <a:latin typeface="Times New Roman" panose="02020603050405020304" pitchFamily="18" charset="0"/>
                          <a:cs typeface="Times New Roman" panose="02020603050405020304" pitchFamily="18" charset="0"/>
                        </a:rPr>
                        <a:t>The methodology used in the project involves using Convolutional Neural Networks (CNNs) to classify images from dash cameras into accident and non-accident categories, with comparative analysis between Random Forest and Logistic Regression algorithms to predict crash severity and location.</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tc>
                  <a:txBody>
                    <a:bodyPr/>
                    <a:lstStyle/>
                    <a:p>
                      <a:pPr marL="228600" indent="-228600" algn="l">
                        <a:lnSpc>
                          <a:spcPct val="100000"/>
                        </a:lnSpc>
                        <a:buFont typeface="+mj-lt"/>
                        <a:buAutoNum type="arabicPeriod"/>
                      </a:pPr>
                      <a:r>
                        <a:rPr lang="en-US" sz="1400" b="0" dirty="0">
                          <a:latin typeface="Times New Roman"/>
                          <a:cs typeface="Times New Roman"/>
                        </a:rPr>
                        <a:t>One limitation of the project "Deep Learning applied to Road Accident Detection with Transfer Learning and Synthetic Images" is the reliance on synthetic images due to the lack of real accident data, which may affect the model's performance in real-world scenarios.</a:t>
                      </a: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solidFill>
                      <a:srgbClr val="E7E7E7"/>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1904700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62230" rIns="0" bIns="0" rtlCol="0">
            <a:spAutoFit/>
          </a:bodyPr>
          <a:lstStyle/>
          <a:p>
            <a:pPr marL="208279" marR="5080" indent="114300">
              <a:lnSpc>
                <a:spcPts val="4010"/>
              </a:lnSpc>
              <a:spcBef>
                <a:spcPts val="490"/>
              </a:spcBef>
            </a:pPr>
            <a:r>
              <a:rPr dirty="0"/>
              <a:t>Research</a:t>
            </a:r>
            <a:r>
              <a:rPr spc="-125" dirty="0"/>
              <a:t> </a:t>
            </a:r>
            <a:r>
              <a:rPr dirty="0"/>
              <a:t>Gap(Limitations</a:t>
            </a:r>
            <a:r>
              <a:rPr spc="-120" dirty="0"/>
              <a:t> </a:t>
            </a:r>
            <a:r>
              <a:rPr dirty="0"/>
              <a:t>of</a:t>
            </a:r>
            <a:r>
              <a:rPr spc="-120" dirty="0"/>
              <a:t> </a:t>
            </a:r>
            <a:r>
              <a:rPr spc="-10" dirty="0"/>
              <a:t>existing systems)</a:t>
            </a:r>
          </a:p>
        </p:txBody>
      </p:sp>
      <p:sp>
        <p:nvSpPr>
          <p:cNvPr id="5" name="TextBox 4">
            <a:extLst>
              <a:ext uri="{FF2B5EF4-FFF2-40B4-BE49-F238E27FC236}">
                <a16:creationId xmlns:a16="http://schemas.microsoft.com/office/drawing/2014/main" id="{AEF9DAE6-3F49-DA31-586B-006150B4B8CC}"/>
              </a:ext>
            </a:extLst>
          </p:cNvPr>
          <p:cNvSpPr txBox="1"/>
          <p:nvPr/>
        </p:nvSpPr>
        <p:spPr>
          <a:xfrm>
            <a:off x="622300" y="1571625"/>
            <a:ext cx="6948393" cy="6463308"/>
          </a:xfrm>
          <a:prstGeom prst="rect">
            <a:avLst/>
          </a:prstGeom>
          <a:noFill/>
        </p:spPr>
        <p:txBody>
          <a:bodyPr wrap="square">
            <a:spAutoFit/>
          </a:bodyPr>
          <a:lstStyle/>
          <a:p>
            <a:pPr marL="342900" indent="-342900" algn="just">
              <a:lnSpc>
                <a:spcPct val="150000"/>
              </a:lnSpc>
              <a:buAutoNum type="arabicPeriod"/>
            </a:pPr>
            <a:r>
              <a:rPr lang="en-US" dirty="0">
                <a:latin typeface="Times New Roman" panose="02020603050405020304" pitchFamily="18" charset="0"/>
              </a:rPr>
              <a:t>L</a:t>
            </a:r>
            <a:r>
              <a:rPr lang="mr-IN" dirty="0">
                <a:latin typeface="Times New Roman" panose="02020603050405020304" pitchFamily="18" charset="0"/>
              </a:rPr>
              <a:t>isted projects </a:t>
            </a:r>
            <a:r>
              <a:rPr lang="en-US" dirty="0">
                <a:latin typeface="Times New Roman" panose="02020603050405020304" pitchFamily="18" charset="0"/>
                <a:cs typeface="Times New Roman" panose="02020603050405020304" pitchFamily="18" charset="0"/>
              </a:rPr>
              <a:t>realize</a:t>
            </a:r>
            <a:r>
              <a:rPr lang="mr-IN" dirty="0">
                <a:latin typeface="Times New Roman" panose="02020603050405020304" pitchFamily="18" charset="0"/>
              </a:rPr>
              <a:t> </a:t>
            </a:r>
            <a:r>
              <a:rPr lang="en-US" dirty="0">
                <a:latin typeface="Times New Roman" panose="02020603050405020304" pitchFamily="18" charset="0"/>
              </a:rPr>
              <a:t>that</a:t>
            </a:r>
            <a:r>
              <a:rPr lang="mr-IN" dirty="0">
                <a:latin typeface="Times New Roman" panose="02020603050405020304" pitchFamily="18" charset="0"/>
              </a:rPr>
              <a:t> </a:t>
            </a:r>
            <a:r>
              <a:rPr lang="mr-IN" b="1" dirty="0">
                <a:latin typeface="Times New Roman" panose="02020603050405020304" pitchFamily="18" charset="0"/>
              </a:rPr>
              <a:t>sensors, synthetic data, and </a:t>
            </a:r>
            <a:r>
              <a:rPr lang="en-US" b="1" dirty="0">
                <a:latin typeface="Times New Roman" panose="02020603050405020304" pitchFamily="18" charset="0"/>
              </a:rPr>
              <a:t>the </a:t>
            </a:r>
            <a:r>
              <a:rPr lang="mr-IN" b="1" dirty="0">
                <a:latin typeface="Times New Roman" panose="02020603050405020304" pitchFamily="18" charset="0"/>
              </a:rPr>
              <a:t>moderate accuracy </a:t>
            </a:r>
            <a:r>
              <a:rPr lang="mr-IN" dirty="0">
                <a:latin typeface="Times New Roman" panose="02020603050405020304" pitchFamily="18" charset="0"/>
              </a:rPr>
              <a:t>of machine learning algorithms may hinder real-world performance in adverse conditions, leading to incorrect or missed detections.</a:t>
            </a:r>
            <a:endParaRPr lang="en-US" dirty="0">
              <a:latin typeface="Times New Roman" panose="02020603050405020304" pitchFamily="18" charset="0"/>
            </a:endParaRPr>
          </a:p>
          <a:p>
            <a:pPr marL="342900" indent="-342900" algn="just">
              <a:lnSpc>
                <a:spcPct val="150000"/>
              </a:lnSpc>
              <a:buAutoNum type="arabicPeriod"/>
            </a:pPr>
            <a:r>
              <a:rPr lang="en-US" dirty="0">
                <a:latin typeface="Times New Roman" panose="02020603050405020304" pitchFamily="18" charset="0"/>
              </a:rPr>
              <a:t> Existing drowsiness detection projects face challenges with accuracy in diverse conditions (e.g., lighting, weather) and reliance on visual cues, which may not work for all individuals or scenarios. They also suffer from </a:t>
            </a:r>
            <a:r>
              <a:rPr lang="en-US" b="1" dirty="0">
                <a:latin typeface="Times New Roman" panose="02020603050405020304" pitchFamily="18" charset="0"/>
              </a:rPr>
              <a:t>high computational demands</a:t>
            </a:r>
            <a:r>
              <a:rPr lang="en-US" dirty="0">
                <a:latin typeface="Times New Roman" panose="02020603050405020304" pitchFamily="18" charset="0"/>
              </a:rPr>
              <a:t>, </a:t>
            </a:r>
            <a:r>
              <a:rPr lang="en-US" b="1" dirty="0">
                <a:latin typeface="Times New Roman" panose="02020603050405020304" pitchFamily="18" charset="0"/>
              </a:rPr>
              <a:t>sensor limitations</a:t>
            </a:r>
            <a:r>
              <a:rPr lang="en-US" dirty="0">
                <a:latin typeface="Times New Roman" panose="02020603050405020304" pitchFamily="18" charset="0"/>
              </a:rPr>
              <a:t>, and privacy concerns related to continuous monitoring.</a:t>
            </a:r>
          </a:p>
          <a:p>
            <a:pPr marL="342900" indent="-342900" algn="just">
              <a:lnSpc>
                <a:spcPct val="150000"/>
              </a:lnSpc>
              <a:buAutoNum type="arabicPeriod"/>
            </a:pPr>
            <a:r>
              <a:rPr lang="en-US" dirty="0">
                <a:latin typeface="Times New Roman" panose="02020603050405020304" pitchFamily="18" charset="0"/>
                <a:cs typeface="Times New Roman" panose="02020603050405020304" pitchFamily="18" charset="0"/>
              </a:rPr>
              <a:t>Collision Detection systems face challenges with accuracy in adverse weather, limited real-world data, and the risk of false positives or </a:t>
            </a:r>
            <a:r>
              <a:rPr lang="en-US" b="1" dirty="0">
                <a:latin typeface="Times New Roman" panose="02020603050405020304" pitchFamily="18" charset="0"/>
                <a:cs typeface="Times New Roman" panose="02020603050405020304" pitchFamily="18" charset="0"/>
              </a:rPr>
              <a:t>missed detections.</a:t>
            </a:r>
          </a:p>
          <a:p>
            <a:pPr marL="342900" indent="-342900" algn="just">
              <a:lnSpc>
                <a:spcPct val="150000"/>
              </a:lnSpc>
              <a:buAutoNum type="arabicPeriod"/>
            </a:pPr>
            <a:r>
              <a:rPr lang="en-US" dirty="0">
                <a:latin typeface="Times New Roman" panose="02020603050405020304" pitchFamily="18" charset="0"/>
                <a:cs typeface="Times New Roman" panose="02020603050405020304" pitchFamily="18" charset="0"/>
              </a:rPr>
              <a:t>Pothole Detection struggles with </a:t>
            </a:r>
            <a:r>
              <a:rPr lang="en-US" b="1" dirty="0">
                <a:latin typeface="Times New Roman" panose="02020603050405020304" pitchFamily="18" charset="0"/>
                <a:cs typeface="Times New Roman" panose="02020603050405020304" pitchFamily="18" charset="0"/>
              </a:rPr>
              <a:t>false positives</a:t>
            </a:r>
            <a:r>
              <a:rPr lang="en-US" dirty="0">
                <a:latin typeface="Times New Roman" panose="02020603050405020304" pitchFamily="18" charset="0"/>
                <a:cs typeface="Times New Roman" panose="02020603050405020304" pitchFamily="18" charset="0"/>
              </a:rPr>
              <a:t>, sensor limitations, and ineffective detection in remote areas or at higher speeds.</a:t>
            </a:r>
          </a:p>
          <a:p>
            <a:pPr algn="just"/>
            <a:endParaRPr lang="en-US" dirty="0"/>
          </a:p>
          <a:p>
            <a:pPr algn="just"/>
            <a:endParaRPr lang="mr-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4538" y="713689"/>
            <a:ext cx="3764915" cy="574675"/>
          </a:xfrm>
          <a:prstGeom prst="rect">
            <a:avLst/>
          </a:prstGeom>
        </p:spPr>
        <p:txBody>
          <a:bodyPr vert="horz" wrap="square" lIns="0" tIns="12700" rIns="0" bIns="0" rtlCol="0">
            <a:spAutoFit/>
          </a:bodyPr>
          <a:lstStyle/>
          <a:p>
            <a:pPr marL="12700">
              <a:lnSpc>
                <a:spcPct val="100000"/>
              </a:lnSpc>
              <a:spcBef>
                <a:spcPts val="100"/>
              </a:spcBef>
            </a:pPr>
            <a:r>
              <a:rPr dirty="0"/>
              <a:t>Problem</a:t>
            </a:r>
            <a:r>
              <a:rPr spc="-105" dirty="0"/>
              <a:t> </a:t>
            </a:r>
            <a:r>
              <a:rPr spc="-10" dirty="0"/>
              <a:t>Definition</a:t>
            </a:r>
          </a:p>
        </p:txBody>
      </p:sp>
      <p:sp>
        <p:nvSpPr>
          <p:cNvPr id="3" name="object 3"/>
          <p:cNvSpPr txBox="1"/>
          <p:nvPr/>
        </p:nvSpPr>
        <p:spPr>
          <a:xfrm>
            <a:off x="294538" y="1449705"/>
            <a:ext cx="9319362" cy="3252429"/>
          </a:xfrm>
          <a:prstGeom prst="rect">
            <a:avLst/>
          </a:prstGeom>
        </p:spPr>
        <p:txBody>
          <a:bodyPr vert="horz" wrap="square" lIns="0" tIns="12700" rIns="0" bIns="0" rtlCol="0">
            <a:spAutoFit/>
          </a:bodyPr>
          <a:lstStyle/>
          <a:p>
            <a:pPr marL="12700" marR="5080" indent="57785" algn="just">
              <a:lnSpc>
                <a:spcPct val="200000"/>
              </a:lnSpc>
              <a:spcBef>
                <a:spcPts val="100"/>
              </a:spcBef>
            </a:pPr>
            <a:r>
              <a:rPr lang="en-US" dirty="0">
                <a:solidFill>
                  <a:srgbClr val="404040"/>
                </a:solidFill>
                <a:latin typeface="Times New Roman"/>
                <a:cs typeface="Times New Roman"/>
              </a:rPr>
              <a:t>R</a:t>
            </a:r>
            <a:r>
              <a:rPr dirty="0">
                <a:solidFill>
                  <a:srgbClr val="404040"/>
                </a:solidFill>
                <a:latin typeface="Times New Roman"/>
                <a:cs typeface="Times New Roman"/>
              </a:rPr>
              <a:t>oad</a:t>
            </a:r>
            <a:r>
              <a:rPr spc="-30" dirty="0">
                <a:solidFill>
                  <a:srgbClr val="404040"/>
                </a:solidFill>
                <a:latin typeface="Times New Roman"/>
                <a:cs typeface="Times New Roman"/>
              </a:rPr>
              <a:t> </a:t>
            </a:r>
            <a:r>
              <a:rPr dirty="0">
                <a:solidFill>
                  <a:srgbClr val="404040"/>
                </a:solidFill>
                <a:latin typeface="Times New Roman"/>
                <a:cs typeface="Times New Roman"/>
              </a:rPr>
              <a:t>accidents</a:t>
            </a:r>
            <a:r>
              <a:rPr spc="-35" dirty="0">
                <a:solidFill>
                  <a:srgbClr val="404040"/>
                </a:solidFill>
                <a:latin typeface="Times New Roman"/>
                <a:cs typeface="Times New Roman"/>
              </a:rPr>
              <a:t> </a:t>
            </a:r>
            <a:r>
              <a:rPr dirty="0">
                <a:solidFill>
                  <a:srgbClr val="404040"/>
                </a:solidFill>
                <a:latin typeface="Times New Roman"/>
                <a:cs typeface="Times New Roman"/>
              </a:rPr>
              <a:t>remain</a:t>
            </a:r>
            <a:r>
              <a:rPr spc="-25" dirty="0">
                <a:solidFill>
                  <a:srgbClr val="404040"/>
                </a:solidFill>
                <a:latin typeface="Times New Roman"/>
                <a:cs typeface="Times New Roman"/>
              </a:rPr>
              <a:t> </a:t>
            </a:r>
            <a:r>
              <a:rPr dirty="0">
                <a:solidFill>
                  <a:srgbClr val="404040"/>
                </a:solidFill>
                <a:latin typeface="Times New Roman"/>
                <a:cs typeface="Times New Roman"/>
              </a:rPr>
              <a:t>a</a:t>
            </a:r>
            <a:r>
              <a:rPr spc="-30" dirty="0">
                <a:solidFill>
                  <a:srgbClr val="404040"/>
                </a:solidFill>
                <a:latin typeface="Times New Roman"/>
                <a:cs typeface="Times New Roman"/>
              </a:rPr>
              <a:t> </a:t>
            </a:r>
            <a:r>
              <a:rPr dirty="0">
                <a:solidFill>
                  <a:srgbClr val="404040"/>
                </a:solidFill>
                <a:latin typeface="Times New Roman"/>
                <a:cs typeface="Times New Roman"/>
              </a:rPr>
              <a:t>leading</a:t>
            </a:r>
            <a:r>
              <a:rPr spc="-25" dirty="0">
                <a:solidFill>
                  <a:srgbClr val="404040"/>
                </a:solidFill>
                <a:latin typeface="Times New Roman"/>
                <a:cs typeface="Times New Roman"/>
              </a:rPr>
              <a:t> </a:t>
            </a:r>
            <a:r>
              <a:rPr dirty="0">
                <a:solidFill>
                  <a:srgbClr val="404040"/>
                </a:solidFill>
                <a:latin typeface="Times New Roman"/>
                <a:cs typeface="Times New Roman"/>
              </a:rPr>
              <a:t>cause</a:t>
            </a:r>
            <a:r>
              <a:rPr spc="-35" dirty="0">
                <a:solidFill>
                  <a:srgbClr val="404040"/>
                </a:solidFill>
                <a:latin typeface="Times New Roman"/>
                <a:cs typeface="Times New Roman"/>
              </a:rPr>
              <a:t> </a:t>
            </a:r>
            <a:r>
              <a:rPr dirty="0">
                <a:solidFill>
                  <a:srgbClr val="404040"/>
                </a:solidFill>
                <a:latin typeface="Times New Roman"/>
                <a:cs typeface="Times New Roman"/>
              </a:rPr>
              <a:t>of</a:t>
            </a:r>
            <a:r>
              <a:rPr spc="-30" dirty="0">
                <a:solidFill>
                  <a:srgbClr val="404040"/>
                </a:solidFill>
                <a:latin typeface="Times New Roman"/>
                <a:cs typeface="Times New Roman"/>
              </a:rPr>
              <a:t> </a:t>
            </a:r>
            <a:r>
              <a:rPr dirty="0">
                <a:solidFill>
                  <a:srgbClr val="404040"/>
                </a:solidFill>
                <a:latin typeface="Times New Roman"/>
                <a:cs typeface="Times New Roman"/>
              </a:rPr>
              <a:t>injuries</a:t>
            </a:r>
            <a:r>
              <a:rPr spc="-35" dirty="0">
                <a:solidFill>
                  <a:srgbClr val="404040"/>
                </a:solidFill>
                <a:latin typeface="Times New Roman"/>
                <a:cs typeface="Times New Roman"/>
              </a:rPr>
              <a:t> </a:t>
            </a:r>
            <a:r>
              <a:rPr dirty="0">
                <a:solidFill>
                  <a:srgbClr val="404040"/>
                </a:solidFill>
                <a:latin typeface="Times New Roman"/>
                <a:cs typeface="Times New Roman"/>
              </a:rPr>
              <a:t>and</a:t>
            </a:r>
            <a:r>
              <a:rPr spc="-25" dirty="0">
                <a:solidFill>
                  <a:srgbClr val="404040"/>
                </a:solidFill>
                <a:latin typeface="Times New Roman"/>
                <a:cs typeface="Times New Roman"/>
              </a:rPr>
              <a:t> </a:t>
            </a:r>
            <a:r>
              <a:rPr dirty="0">
                <a:solidFill>
                  <a:srgbClr val="404040"/>
                </a:solidFill>
                <a:latin typeface="Times New Roman"/>
                <a:cs typeface="Times New Roman"/>
              </a:rPr>
              <a:t>fatalities</a:t>
            </a:r>
            <a:r>
              <a:rPr spc="-40" dirty="0">
                <a:solidFill>
                  <a:srgbClr val="404040"/>
                </a:solidFill>
                <a:latin typeface="Times New Roman"/>
                <a:cs typeface="Times New Roman"/>
              </a:rPr>
              <a:t> </a:t>
            </a:r>
            <a:r>
              <a:rPr dirty="0">
                <a:solidFill>
                  <a:srgbClr val="404040"/>
                </a:solidFill>
                <a:latin typeface="Times New Roman"/>
                <a:cs typeface="Times New Roman"/>
              </a:rPr>
              <a:t>worldwide,</a:t>
            </a:r>
            <a:r>
              <a:rPr spc="-15" dirty="0">
                <a:solidFill>
                  <a:srgbClr val="404040"/>
                </a:solidFill>
                <a:latin typeface="Times New Roman"/>
                <a:cs typeface="Times New Roman"/>
              </a:rPr>
              <a:t> </a:t>
            </a:r>
            <a:r>
              <a:rPr dirty="0">
                <a:solidFill>
                  <a:srgbClr val="404040"/>
                </a:solidFill>
                <a:latin typeface="Times New Roman"/>
                <a:cs typeface="Times New Roman"/>
              </a:rPr>
              <a:t>primarily</a:t>
            </a:r>
            <a:r>
              <a:rPr spc="-15" dirty="0">
                <a:solidFill>
                  <a:srgbClr val="404040"/>
                </a:solidFill>
                <a:latin typeface="Times New Roman"/>
                <a:cs typeface="Times New Roman"/>
              </a:rPr>
              <a:t> </a:t>
            </a:r>
            <a:r>
              <a:rPr dirty="0">
                <a:solidFill>
                  <a:srgbClr val="404040"/>
                </a:solidFill>
                <a:latin typeface="Times New Roman"/>
                <a:cs typeface="Times New Roman"/>
              </a:rPr>
              <a:t>due</a:t>
            </a:r>
            <a:r>
              <a:rPr spc="-30" dirty="0">
                <a:solidFill>
                  <a:srgbClr val="404040"/>
                </a:solidFill>
                <a:latin typeface="Times New Roman"/>
                <a:cs typeface="Times New Roman"/>
              </a:rPr>
              <a:t> </a:t>
            </a:r>
            <a:r>
              <a:rPr spc="-25" dirty="0">
                <a:solidFill>
                  <a:srgbClr val="404040"/>
                </a:solidFill>
                <a:latin typeface="Times New Roman"/>
                <a:cs typeface="Times New Roman"/>
              </a:rPr>
              <a:t>to </a:t>
            </a:r>
            <a:r>
              <a:rPr dirty="0">
                <a:solidFill>
                  <a:srgbClr val="404040"/>
                </a:solidFill>
                <a:latin typeface="Times New Roman"/>
                <a:cs typeface="Times New Roman"/>
              </a:rPr>
              <a:t>factors</a:t>
            </a:r>
            <a:r>
              <a:rPr spc="434" dirty="0">
                <a:solidFill>
                  <a:srgbClr val="404040"/>
                </a:solidFill>
                <a:latin typeface="Times New Roman"/>
                <a:cs typeface="Times New Roman"/>
              </a:rPr>
              <a:t> </a:t>
            </a:r>
            <a:r>
              <a:rPr dirty="0">
                <a:solidFill>
                  <a:srgbClr val="404040"/>
                </a:solidFill>
                <a:latin typeface="Times New Roman"/>
                <a:cs typeface="Times New Roman"/>
              </a:rPr>
              <a:t>such</a:t>
            </a:r>
            <a:r>
              <a:rPr spc="420" dirty="0">
                <a:solidFill>
                  <a:srgbClr val="404040"/>
                </a:solidFill>
                <a:latin typeface="Times New Roman"/>
                <a:cs typeface="Times New Roman"/>
              </a:rPr>
              <a:t> </a:t>
            </a:r>
            <a:r>
              <a:rPr dirty="0">
                <a:solidFill>
                  <a:srgbClr val="404040"/>
                </a:solidFill>
                <a:latin typeface="Times New Roman"/>
                <a:cs typeface="Times New Roman"/>
              </a:rPr>
              <a:t>as</a:t>
            </a:r>
            <a:r>
              <a:rPr spc="415" dirty="0">
                <a:solidFill>
                  <a:srgbClr val="404040"/>
                </a:solidFill>
                <a:latin typeface="Times New Roman"/>
                <a:cs typeface="Times New Roman"/>
              </a:rPr>
              <a:t> </a:t>
            </a:r>
            <a:r>
              <a:rPr dirty="0">
                <a:solidFill>
                  <a:srgbClr val="404040"/>
                </a:solidFill>
                <a:latin typeface="Times New Roman"/>
                <a:cs typeface="Times New Roman"/>
              </a:rPr>
              <a:t>driver</a:t>
            </a:r>
            <a:r>
              <a:rPr spc="420" dirty="0">
                <a:solidFill>
                  <a:srgbClr val="404040"/>
                </a:solidFill>
                <a:latin typeface="Times New Roman"/>
                <a:cs typeface="Times New Roman"/>
              </a:rPr>
              <a:t> </a:t>
            </a:r>
            <a:r>
              <a:rPr dirty="0">
                <a:solidFill>
                  <a:srgbClr val="404040"/>
                </a:solidFill>
                <a:latin typeface="Times New Roman"/>
                <a:cs typeface="Times New Roman"/>
              </a:rPr>
              <a:t>fatigue,</a:t>
            </a:r>
            <a:r>
              <a:rPr spc="425" dirty="0">
                <a:solidFill>
                  <a:srgbClr val="404040"/>
                </a:solidFill>
                <a:latin typeface="Times New Roman"/>
                <a:cs typeface="Times New Roman"/>
              </a:rPr>
              <a:t> </a:t>
            </a:r>
            <a:r>
              <a:rPr dirty="0">
                <a:solidFill>
                  <a:srgbClr val="404040"/>
                </a:solidFill>
                <a:latin typeface="Times New Roman"/>
                <a:cs typeface="Times New Roman"/>
              </a:rPr>
              <a:t>collisions,</a:t>
            </a:r>
            <a:r>
              <a:rPr spc="425" dirty="0">
                <a:solidFill>
                  <a:srgbClr val="404040"/>
                </a:solidFill>
                <a:latin typeface="Times New Roman"/>
                <a:cs typeface="Times New Roman"/>
              </a:rPr>
              <a:t> </a:t>
            </a:r>
            <a:r>
              <a:rPr dirty="0">
                <a:solidFill>
                  <a:srgbClr val="404040"/>
                </a:solidFill>
                <a:latin typeface="Times New Roman"/>
                <a:cs typeface="Times New Roman"/>
              </a:rPr>
              <a:t>and</a:t>
            </a:r>
            <a:r>
              <a:rPr spc="425" dirty="0">
                <a:solidFill>
                  <a:srgbClr val="404040"/>
                </a:solidFill>
                <a:latin typeface="Times New Roman"/>
                <a:cs typeface="Times New Roman"/>
              </a:rPr>
              <a:t> </a:t>
            </a:r>
            <a:r>
              <a:rPr dirty="0">
                <a:solidFill>
                  <a:srgbClr val="404040"/>
                </a:solidFill>
                <a:latin typeface="Times New Roman"/>
                <a:cs typeface="Times New Roman"/>
              </a:rPr>
              <a:t>hazardous</a:t>
            </a:r>
            <a:r>
              <a:rPr spc="415" dirty="0">
                <a:solidFill>
                  <a:srgbClr val="404040"/>
                </a:solidFill>
                <a:latin typeface="Times New Roman"/>
                <a:cs typeface="Times New Roman"/>
              </a:rPr>
              <a:t> </a:t>
            </a:r>
            <a:r>
              <a:rPr dirty="0">
                <a:solidFill>
                  <a:srgbClr val="404040"/>
                </a:solidFill>
                <a:latin typeface="Times New Roman"/>
                <a:cs typeface="Times New Roman"/>
              </a:rPr>
              <a:t>road</a:t>
            </a:r>
            <a:r>
              <a:rPr spc="434" dirty="0">
                <a:solidFill>
                  <a:srgbClr val="404040"/>
                </a:solidFill>
                <a:latin typeface="Times New Roman"/>
                <a:cs typeface="Times New Roman"/>
              </a:rPr>
              <a:t> </a:t>
            </a:r>
            <a:r>
              <a:rPr dirty="0">
                <a:solidFill>
                  <a:srgbClr val="404040"/>
                </a:solidFill>
                <a:latin typeface="Times New Roman"/>
                <a:cs typeface="Times New Roman"/>
              </a:rPr>
              <a:t>conditions</a:t>
            </a:r>
            <a:r>
              <a:rPr spc="425" dirty="0">
                <a:solidFill>
                  <a:srgbClr val="404040"/>
                </a:solidFill>
                <a:latin typeface="Times New Roman"/>
                <a:cs typeface="Times New Roman"/>
              </a:rPr>
              <a:t> </a:t>
            </a:r>
            <a:r>
              <a:rPr dirty="0">
                <a:solidFill>
                  <a:srgbClr val="404040"/>
                </a:solidFill>
                <a:latin typeface="Times New Roman"/>
                <a:cs typeface="Times New Roman"/>
              </a:rPr>
              <a:t>like</a:t>
            </a:r>
            <a:r>
              <a:rPr spc="434" dirty="0">
                <a:solidFill>
                  <a:srgbClr val="404040"/>
                </a:solidFill>
                <a:latin typeface="Times New Roman"/>
                <a:cs typeface="Times New Roman"/>
              </a:rPr>
              <a:t> </a:t>
            </a:r>
            <a:r>
              <a:rPr spc="-10" dirty="0">
                <a:solidFill>
                  <a:srgbClr val="404040"/>
                </a:solidFill>
                <a:latin typeface="Times New Roman"/>
                <a:cs typeface="Times New Roman"/>
              </a:rPr>
              <a:t>potholes. </a:t>
            </a:r>
            <a:r>
              <a:rPr dirty="0">
                <a:solidFill>
                  <a:srgbClr val="404040"/>
                </a:solidFill>
                <a:latin typeface="Times New Roman"/>
                <a:cs typeface="Times New Roman"/>
              </a:rPr>
              <a:t>Traditional</a:t>
            </a:r>
            <a:r>
              <a:rPr spc="380" dirty="0">
                <a:solidFill>
                  <a:srgbClr val="404040"/>
                </a:solidFill>
                <a:latin typeface="Times New Roman"/>
                <a:cs typeface="Times New Roman"/>
              </a:rPr>
              <a:t> </a:t>
            </a:r>
            <a:r>
              <a:rPr dirty="0">
                <a:solidFill>
                  <a:srgbClr val="404040"/>
                </a:solidFill>
                <a:latin typeface="Times New Roman"/>
                <a:cs typeface="Times New Roman"/>
              </a:rPr>
              <a:t>methods</a:t>
            </a:r>
            <a:r>
              <a:rPr spc="365" dirty="0">
                <a:solidFill>
                  <a:srgbClr val="404040"/>
                </a:solidFill>
                <a:latin typeface="Times New Roman"/>
                <a:cs typeface="Times New Roman"/>
              </a:rPr>
              <a:t> </a:t>
            </a:r>
            <a:r>
              <a:rPr dirty="0">
                <a:solidFill>
                  <a:srgbClr val="404040"/>
                </a:solidFill>
                <a:latin typeface="Times New Roman"/>
                <a:cs typeface="Times New Roman"/>
              </a:rPr>
              <a:t>of</a:t>
            </a:r>
            <a:r>
              <a:rPr spc="370" dirty="0">
                <a:solidFill>
                  <a:srgbClr val="404040"/>
                </a:solidFill>
                <a:latin typeface="Times New Roman"/>
                <a:cs typeface="Times New Roman"/>
              </a:rPr>
              <a:t> </a:t>
            </a:r>
            <a:r>
              <a:rPr dirty="0">
                <a:solidFill>
                  <a:srgbClr val="404040"/>
                </a:solidFill>
                <a:latin typeface="Times New Roman"/>
                <a:cs typeface="Times New Roman"/>
              </a:rPr>
              <a:t>mitigating</a:t>
            </a:r>
            <a:r>
              <a:rPr spc="370" dirty="0">
                <a:solidFill>
                  <a:srgbClr val="404040"/>
                </a:solidFill>
                <a:latin typeface="Times New Roman"/>
                <a:cs typeface="Times New Roman"/>
              </a:rPr>
              <a:t> </a:t>
            </a:r>
            <a:r>
              <a:rPr dirty="0">
                <a:solidFill>
                  <a:srgbClr val="404040"/>
                </a:solidFill>
                <a:latin typeface="Times New Roman"/>
                <a:cs typeface="Times New Roman"/>
              </a:rPr>
              <a:t>these</a:t>
            </a:r>
            <a:r>
              <a:rPr spc="365" dirty="0">
                <a:solidFill>
                  <a:srgbClr val="404040"/>
                </a:solidFill>
                <a:latin typeface="Times New Roman"/>
                <a:cs typeface="Times New Roman"/>
              </a:rPr>
              <a:t> </a:t>
            </a:r>
            <a:r>
              <a:rPr dirty="0">
                <a:solidFill>
                  <a:srgbClr val="404040"/>
                </a:solidFill>
                <a:latin typeface="Times New Roman"/>
                <a:cs typeface="Times New Roman"/>
              </a:rPr>
              <a:t>risks</a:t>
            </a:r>
            <a:r>
              <a:rPr spc="350" dirty="0">
                <a:solidFill>
                  <a:srgbClr val="404040"/>
                </a:solidFill>
                <a:latin typeface="Times New Roman"/>
                <a:cs typeface="Times New Roman"/>
              </a:rPr>
              <a:t> </a:t>
            </a:r>
            <a:r>
              <a:rPr dirty="0">
                <a:solidFill>
                  <a:srgbClr val="404040"/>
                </a:solidFill>
                <a:latin typeface="Times New Roman"/>
                <a:cs typeface="Times New Roman"/>
              </a:rPr>
              <a:t>are</a:t>
            </a:r>
            <a:r>
              <a:rPr spc="375" dirty="0">
                <a:solidFill>
                  <a:srgbClr val="404040"/>
                </a:solidFill>
                <a:latin typeface="Times New Roman"/>
                <a:cs typeface="Times New Roman"/>
              </a:rPr>
              <a:t> </a:t>
            </a:r>
            <a:r>
              <a:rPr dirty="0">
                <a:solidFill>
                  <a:srgbClr val="404040"/>
                </a:solidFill>
                <a:latin typeface="Times New Roman"/>
                <a:cs typeface="Times New Roman"/>
              </a:rPr>
              <a:t>often</a:t>
            </a:r>
            <a:r>
              <a:rPr spc="360" dirty="0">
                <a:solidFill>
                  <a:srgbClr val="404040"/>
                </a:solidFill>
                <a:latin typeface="Times New Roman"/>
                <a:cs typeface="Times New Roman"/>
              </a:rPr>
              <a:t> </a:t>
            </a:r>
            <a:r>
              <a:rPr dirty="0">
                <a:solidFill>
                  <a:srgbClr val="404040"/>
                </a:solidFill>
                <a:latin typeface="Times New Roman"/>
                <a:cs typeface="Times New Roman"/>
              </a:rPr>
              <a:t>reactive</a:t>
            </a:r>
            <a:r>
              <a:rPr spc="375" dirty="0">
                <a:solidFill>
                  <a:srgbClr val="404040"/>
                </a:solidFill>
                <a:latin typeface="Times New Roman"/>
                <a:cs typeface="Times New Roman"/>
              </a:rPr>
              <a:t> </a:t>
            </a:r>
            <a:r>
              <a:rPr dirty="0">
                <a:solidFill>
                  <a:srgbClr val="404040"/>
                </a:solidFill>
                <a:latin typeface="Times New Roman"/>
                <a:cs typeface="Times New Roman"/>
              </a:rPr>
              <a:t>or</a:t>
            </a:r>
            <a:r>
              <a:rPr spc="360" dirty="0">
                <a:solidFill>
                  <a:srgbClr val="404040"/>
                </a:solidFill>
                <a:latin typeface="Times New Roman"/>
                <a:cs typeface="Times New Roman"/>
              </a:rPr>
              <a:t> </a:t>
            </a:r>
            <a:r>
              <a:rPr dirty="0">
                <a:solidFill>
                  <a:srgbClr val="404040"/>
                </a:solidFill>
                <a:latin typeface="Times New Roman"/>
                <a:cs typeface="Times New Roman"/>
              </a:rPr>
              <a:t>insufficient,</a:t>
            </a:r>
            <a:r>
              <a:rPr spc="365" dirty="0">
                <a:solidFill>
                  <a:srgbClr val="404040"/>
                </a:solidFill>
                <a:latin typeface="Times New Roman"/>
                <a:cs typeface="Times New Roman"/>
              </a:rPr>
              <a:t> </a:t>
            </a:r>
            <a:r>
              <a:rPr spc="-10" dirty="0">
                <a:solidFill>
                  <a:srgbClr val="404040"/>
                </a:solidFill>
                <a:latin typeface="Times New Roman"/>
                <a:cs typeface="Times New Roman"/>
              </a:rPr>
              <a:t>leaving </a:t>
            </a:r>
            <a:r>
              <a:rPr dirty="0">
                <a:solidFill>
                  <a:srgbClr val="404040"/>
                </a:solidFill>
                <a:latin typeface="Times New Roman"/>
                <a:cs typeface="Times New Roman"/>
              </a:rPr>
              <a:t>drivers</a:t>
            </a:r>
            <a:r>
              <a:rPr lang="en-US" spc="25" dirty="0">
                <a:solidFill>
                  <a:srgbClr val="404040"/>
                </a:solidFill>
                <a:latin typeface="Times New Roman"/>
                <a:cs typeface="Times New Roman"/>
              </a:rPr>
              <a:t> </a:t>
            </a:r>
            <a:r>
              <a:rPr dirty="0">
                <a:solidFill>
                  <a:srgbClr val="404040"/>
                </a:solidFill>
                <a:latin typeface="Times New Roman"/>
                <a:cs typeface="Times New Roman"/>
              </a:rPr>
              <a:t>vulnerable</a:t>
            </a:r>
            <a:r>
              <a:rPr lang="en-US" spc="35" dirty="0">
                <a:solidFill>
                  <a:srgbClr val="404040"/>
                </a:solidFill>
                <a:latin typeface="Times New Roman"/>
                <a:cs typeface="Times New Roman"/>
              </a:rPr>
              <a:t> </a:t>
            </a:r>
            <a:r>
              <a:rPr dirty="0">
                <a:solidFill>
                  <a:srgbClr val="404040"/>
                </a:solidFill>
                <a:latin typeface="Times New Roman"/>
                <a:cs typeface="Times New Roman"/>
              </a:rPr>
              <a:t>to</a:t>
            </a:r>
            <a:r>
              <a:rPr lang="en-US" spc="30" dirty="0">
                <a:solidFill>
                  <a:srgbClr val="404040"/>
                </a:solidFill>
                <a:latin typeface="Times New Roman"/>
                <a:cs typeface="Times New Roman"/>
              </a:rPr>
              <a:t> </a:t>
            </a:r>
            <a:r>
              <a:rPr dirty="0">
                <a:solidFill>
                  <a:srgbClr val="404040"/>
                </a:solidFill>
                <a:latin typeface="Times New Roman"/>
                <a:cs typeface="Times New Roman"/>
              </a:rPr>
              <a:t>accidents</a:t>
            </a:r>
            <a:r>
              <a:rPr lang="en-US" spc="30" dirty="0">
                <a:solidFill>
                  <a:srgbClr val="404040"/>
                </a:solidFill>
                <a:latin typeface="Times New Roman"/>
                <a:cs typeface="Times New Roman"/>
              </a:rPr>
              <a:t> </a:t>
            </a:r>
            <a:r>
              <a:rPr dirty="0">
                <a:solidFill>
                  <a:srgbClr val="404040"/>
                </a:solidFill>
                <a:latin typeface="Times New Roman"/>
                <a:cs typeface="Times New Roman"/>
              </a:rPr>
              <a:t>caused</a:t>
            </a:r>
            <a:r>
              <a:rPr lang="en-US" spc="30" dirty="0">
                <a:solidFill>
                  <a:srgbClr val="404040"/>
                </a:solidFill>
                <a:latin typeface="Times New Roman"/>
                <a:cs typeface="Times New Roman"/>
              </a:rPr>
              <a:t> </a:t>
            </a:r>
            <a:r>
              <a:rPr dirty="0">
                <a:solidFill>
                  <a:srgbClr val="404040"/>
                </a:solidFill>
                <a:latin typeface="Times New Roman"/>
                <a:cs typeface="Times New Roman"/>
              </a:rPr>
              <a:t>by</a:t>
            </a:r>
            <a:r>
              <a:rPr lang="en-US" spc="45" dirty="0">
                <a:solidFill>
                  <a:srgbClr val="404040"/>
                </a:solidFill>
                <a:latin typeface="Times New Roman"/>
                <a:cs typeface="Times New Roman"/>
              </a:rPr>
              <a:t> </a:t>
            </a:r>
            <a:r>
              <a:rPr dirty="0">
                <a:solidFill>
                  <a:srgbClr val="404040"/>
                </a:solidFill>
                <a:latin typeface="Times New Roman"/>
                <a:cs typeface="Times New Roman"/>
              </a:rPr>
              <a:t>drowsiness,</a:t>
            </a:r>
            <a:r>
              <a:rPr spc="35" dirty="0">
                <a:solidFill>
                  <a:srgbClr val="404040"/>
                </a:solidFill>
                <a:latin typeface="Times New Roman"/>
                <a:cs typeface="Times New Roman"/>
              </a:rPr>
              <a:t>  </a:t>
            </a:r>
            <a:r>
              <a:rPr dirty="0">
                <a:solidFill>
                  <a:srgbClr val="404040"/>
                </a:solidFill>
                <a:latin typeface="Times New Roman"/>
                <a:cs typeface="Times New Roman"/>
              </a:rPr>
              <a:t>lack</a:t>
            </a:r>
            <a:r>
              <a:rPr lang="en-US" spc="25" dirty="0">
                <a:solidFill>
                  <a:srgbClr val="404040"/>
                </a:solidFill>
                <a:latin typeface="Times New Roman"/>
                <a:cs typeface="Times New Roman"/>
              </a:rPr>
              <a:t> </a:t>
            </a:r>
            <a:r>
              <a:rPr dirty="0">
                <a:solidFill>
                  <a:srgbClr val="404040"/>
                </a:solidFill>
                <a:latin typeface="Times New Roman"/>
                <a:cs typeface="Times New Roman"/>
              </a:rPr>
              <a:t>of</a:t>
            </a:r>
            <a:r>
              <a:rPr lang="en-US" spc="30" dirty="0">
                <a:solidFill>
                  <a:srgbClr val="404040"/>
                </a:solidFill>
                <a:latin typeface="Times New Roman"/>
                <a:cs typeface="Times New Roman"/>
              </a:rPr>
              <a:t> </a:t>
            </a:r>
            <a:r>
              <a:rPr dirty="0">
                <a:solidFill>
                  <a:srgbClr val="404040"/>
                </a:solidFill>
                <a:latin typeface="Times New Roman"/>
                <a:cs typeface="Times New Roman"/>
              </a:rPr>
              <a:t>awareness,</a:t>
            </a:r>
            <a:r>
              <a:rPr spc="30" dirty="0">
                <a:solidFill>
                  <a:srgbClr val="404040"/>
                </a:solidFill>
                <a:latin typeface="Times New Roman"/>
                <a:cs typeface="Times New Roman"/>
              </a:rPr>
              <a:t>  </a:t>
            </a:r>
            <a:r>
              <a:rPr dirty="0">
                <a:solidFill>
                  <a:srgbClr val="404040"/>
                </a:solidFill>
                <a:latin typeface="Times New Roman"/>
                <a:cs typeface="Times New Roman"/>
              </a:rPr>
              <a:t>and</a:t>
            </a:r>
            <a:r>
              <a:rPr lang="en-US" spc="30" dirty="0">
                <a:solidFill>
                  <a:srgbClr val="404040"/>
                </a:solidFill>
                <a:latin typeface="Times New Roman"/>
                <a:cs typeface="Times New Roman"/>
              </a:rPr>
              <a:t> </a:t>
            </a:r>
            <a:r>
              <a:rPr spc="-10" dirty="0">
                <a:solidFill>
                  <a:srgbClr val="404040"/>
                </a:solidFill>
                <a:latin typeface="Times New Roman"/>
                <a:cs typeface="Times New Roman"/>
              </a:rPr>
              <a:t>poorly </a:t>
            </a:r>
            <a:r>
              <a:rPr dirty="0">
                <a:solidFill>
                  <a:srgbClr val="404040"/>
                </a:solidFill>
                <a:latin typeface="Times New Roman"/>
                <a:cs typeface="Times New Roman"/>
              </a:rPr>
              <a:t>maintained</a:t>
            </a:r>
            <a:r>
              <a:rPr spc="135" dirty="0">
                <a:solidFill>
                  <a:srgbClr val="404040"/>
                </a:solidFill>
                <a:latin typeface="Times New Roman"/>
                <a:cs typeface="Times New Roman"/>
              </a:rPr>
              <a:t> </a:t>
            </a:r>
            <a:r>
              <a:rPr dirty="0">
                <a:solidFill>
                  <a:srgbClr val="404040"/>
                </a:solidFill>
                <a:latin typeface="Times New Roman"/>
                <a:cs typeface="Times New Roman"/>
              </a:rPr>
              <a:t>roads.</a:t>
            </a:r>
            <a:r>
              <a:rPr spc="135" dirty="0">
                <a:solidFill>
                  <a:srgbClr val="404040"/>
                </a:solidFill>
                <a:latin typeface="Times New Roman"/>
                <a:cs typeface="Times New Roman"/>
              </a:rPr>
              <a:t> </a:t>
            </a:r>
            <a:r>
              <a:rPr dirty="0">
                <a:solidFill>
                  <a:srgbClr val="404040"/>
                </a:solidFill>
                <a:latin typeface="Times New Roman"/>
                <a:cs typeface="Times New Roman"/>
              </a:rPr>
              <a:t>There</a:t>
            </a:r>
            <a:r>
              <a:rPr spc="125" dirty="0">
                <a:solidFill>
                  <a:srgbClr val="404040"/>
                </a:solidFill>
                <a:latin typeface="Times New Roman"/>
                <a:cs typeface="Times New Roman"/>
              </a:rPr>
              <a:t> </a:t>
            </a:r>
            <a:r>
              <a:rPr dirty="0">
                <a:solidFill>
                  <a:srgbClr val="404040"/>
                </a:solidFill>
                <a:latin typeface="Times New Roman"/>
                <a:cs typeface="Times New Roman"/>
              </a:rPr>
              <a:t>is</a:t>
            </a:r>
            <a:r>
              <a:rPr spc="125" dirty="0">
                <a:solidFill>
                  <a:srgbClr val="404040"/>
                </a:solidFill>
                <a:latin typeface="Times New Roman"/>
                <a:cs typeface="Times New Roman"/>
              </a:rPr>
              <a:t> </a:t>
            </a:r>
            <a:r>
              <a:rPr dirty="0">
                <a:solidFill>
                  <a:srgbClr val="404040"/>
                </a:solidFill>
                <a:latin typeface="Times New Roman"/>
                <a:cs typeface="Times New Roman"/>
              </a:rPr>
              <a:t>a</a:t>
            </a:r>
            <a:r>
              <a:rPr spc="135" dirty="0">
                <a:solidFill>
                  <a:srgbClr val="404040"/>
                </a:solidFill>
                <a:latin typeface="Times New Roman"/>
                <a:cs typeface="Times New Roman"/>
              </a:rPr>
              <a:t> </a:t>
            </a:r>
            <a:r>
              <a:rPr dirty="0">
                <a:solidFill>
                  <a:srgbClr val="404040"/>
                </a:solidFill>
                <a:latin typeface="Times New Roman"/>
                <a:cs typeface="Times New Roman"/>
              </a:rPr>
              <a:t>critical</a:t>
            </a:r>
            <a:r>
              <a:rPr spc="135" dirty="0">
                <a:solidFill>
                  <a:srgbClr val="404040"/>
                </a:solidFill>
                <a:latin typeface="Times New Roman"/>
                <a:cs typeface="Times New Roman"/>
              </a:rPr>
              <a:t> </a:t>
            </a:r>
            <a:r>
              <a:rPr dirty="0">
                <a:solidFill>
                  <a:srgbClr val="404040"/>
                </a:solidFill>
                <a:latin typeface="Times New Roman"/>
                <a:cs typeface="Times New Roman"/>
              </a:rPr>
              <a:t>need</a:t>
            </a:r>
            <a:r>
              <a:rPr spc="135" dirty="0">
                <a:solidFill>
                  <a:srgbClr val="404040"/>
                </a:solidFill>
                <a:latin typeface="Times New Roman"/>
                <a:cs typeface="Times New Roman"/>
              </a:rPr>
              <a:t> </a:t>
            </a:r>
            <a:r>
              <a:rPr dirty="0">
                <a:solidFill>
                  <a:srgbClr val="404040"/>
                </a:solidFill>
                <a:latin typeface="Times New Roman"/>
                <a:cs typeface="Times New Roman"/>
              </a:rPr>
              <a:t>for</a:t>
            </a:r>
            <a:r>
              <a:rPr spc="125" dirty="0">
                <a:solidFill>
                  <a:srgbClr val="404040"/>
                </a:solidFill>
                <a:latin typeface="Times New Roman"/>
                <a:cs typeface="Times New Roman"/>
              </a:rPr>
              <a:t> </a:t>
            </a:r>
            <a:r>
              <a:rPr dirty="0">
                <a:solidFill>
                  <a:srgbClr val="404040"/>
                </a:solidFill>
                <a:latin typeface="Times New Roman"/>
                <a:cs typeface="Times New Roman"/>
              </a:rPr>
              <a:t>an</a:t>
            </a:r>
            <a:r>
              <a:rPr spc="120" dirty="0">
                <a:solidFill>
                  <a:srgbClr val="404040"/>
                </a:solidFill>
                <a:latin typeface="Times New Roman"/>
                <a:cs typeface="Times New Roman"/>
              </a:rPr>
              <a:t> </a:t>
            </a:r>
            <a:r>
              <a:rPr dirty="0">
                <a:solidFill>
                  <a:srgbClr val="404040"/>
                </a:solidFill>
                <a:latin typeface="Times New Roman"/>
                <a:cs typeface="Times New Roman"/>
              </a:rPr>
              <a:t>integrated</a:t>
            </a:r>
            <a:r>
              <a:rPr spc="135" dirty="0">
                <a:solidFill>
                  <a:srgbClr val="404040"/>
                </a:solidFill>
                <a:latin typeface="Times New Roman"/>
                <a:cs typeface="Times New Roman"/>
              </a:rPr>
              <a:t> </a:t>
            </a:r>
            <a:r>
              <a:rPr dirty="0">
                <a:solidFill>
                  <a:srgbClr val="404040"/>
                </a:solidFill>
                <a:latin typeface="Times New Roman"/>
                <a:cs typeface="Times New Roman"/>
              </a:rPr>
              <a:t>technological</a:t>
            </a:r>
            <a:r>
              <a:rPr spc="140" dirty="0">
                <a:solidFill>
                  <a:srgbClr val="404040"/>
                </a:solidFill>
                <a:latin typeface="Times New Roman"/>
                <a:cs typeface="Times New Roman"/>
              </a:rPr>
              <a:t> </a:t>
            </a:r>
            <a:r>
              <a:rPr dirty="0">
                <a:solidFill>
                  <a:srgbClr val="404040"/>
                </a:solidFill>
                <a:latin typeface="Times New Roman"/>
                <a:cs typeface="Times New Roman"/>
              </a:rPr>
              <a:t>solution</a:t>
            </a:r>
            <a:r>
              <a:rPr spc="120" dirty="0">
                <a:solidFill>
                  <a:srgbClr val="404040"/>
                </a:solidFill>
                <a:latin typeface="Times New Roman"/>
                <a:cs typeface="Times New Roman"/>
              </a:rPr>
              <a:t> </a:t>
            </a:r>
            <a:r>
              <a:rPr lang="en-US" dirty="0">
                <a:solidFill>
                  <a:srgbClr val="404040"/>
                </a:solidFill>
                <a:latin typeface="Times New Roman"/>
                <a:cs typeface="Times New Roman"/>
              </a:rPr>
              <a:t>to</a:t>
            </a:r>
            <a:r>
              <a:rPr spc="-25" dirty="0">
                <a:solidFill>
                  <a:srgbClr val="404040"/>
                </a:solidFill>
                <a:latin typeface="Times New Roman"/>
                <a:cs typeface="Times New Roman"/>
              </a:rPr>
              <a:t> </a:t>
            </a:r>
            <a:r>
              <a:rPr dirty="0">
                <a:solidFill>
                  <a:srgbClr val="404040"/>
                </a:solidFill>
                <a:latin typeface="Times New Roman"/>
                <a:cs typeface="Times New Roman"/>
              </a:rPr>
              <a:t>proactively</a:t>
            </a:r>
            <a:r>
              <a:rPr spc="70" dirty="0">
                <a:solidFill>
                  <a:srgbClr val="404040"/>
                </a:solidFill>
                <a:latin typeface="Times New Roman"/>
                <a:cs typeface="Times New Roman"/>
              </a:rPr>
              <a:t> </a:t>
            </a:r>
            <a:r>
              <a:rPr dirty="0">
                <a:solidFill>
                  <a:srgbClr val="404040"/>
                </a:solidFill>
                <a:latin typeface="Times New Roman"/>
                <a:cs typeface="Times New Roman"/>
              </a:rPr>
              <a:t>detect</a:t>
            </a:r>
            <a:r>
              <a:rPr spc="75" dirty="0">
                <a:solidFill>
                  <a:srgbClr val="404040"/>
                </a:solidFill>
                <a:latin typeface="Times New Roman"/>
                <a:cs typeface="Times New Roman"/>
              </a:rPr>
              <a:t> </a:t>
            </a:r>
            <a:r>
              <a:rPr dirty="0">
                <a:solidFill>
                  <a:srgbClr val="404040"/>
                </a:solidFill>
                <a:latin typeface="Times New Roman"/>
                <a:cs typeface="Times New Roman"/>
              </a:rPr>
              <a:t>and</a:t>
            </a:r>
            <a:r>
              <a:rPr spc="75" dirty="0">
                <a:solidFill>
                  <a:srgbClr val="404040"/>
                </a:solidFill>
                <a:latin typeface="Times New Roman"/>
                <a:cs typeface="Times New Roman"/>
              </a:rPr>
              <a:t> </a:t>
            </a:r>
            <a:r>
              <a:rPr dirty="0">
                <a:solidFill>
                  <a:srgbClr val="404040"/>
                </a:solidFill>
                <a:latin typeface="Times New Roman"/>
                <a:cs typeface="Times New Roman"/>
              </a:rPr>
              <a:t>address</a:t>
            </a:r>
            <a:r>
              <a:rPr spc="75" dirty="0">
                <a:solidFill>
                  <a:srgbClr val="404040"/>
                </a:solidFill>
                <a:latin typeface="Times New Roman"/>
                <a:cs typeface="Times New Roman"/>
              </a:rPr>
              <a:t> </a:t>
            </a:r>
            <a:r>
              <a:rPr dirty="0">
                <a:solidFill>
                  <a:srgbClr val="404040"/>
                </a:solidFill>
                <a:latin typeface="Times New Roman"/>
                <a:cs typeface="Times New Roman"/>
              </a:rPr>
              <a:t>these</a:t>
            </a:r>
            <a:r>
              <a:rPr spc="75" dirty="0">
                <a:solidFill>
                  <a:srgbClr val="404040"/>
                </a:solidFill>
                <a:latin typeface="Times New Roman"/>
                <a:cs typeface="Times New Roman"/>
              </a:rPr>
              <a:t> </a:t>
            </a:r>
            <a:r>
              <a:rPr dirty="0">
                <a:solidFill>
                  <a:srgbClr val="404040"/>
                </a:solidFill>
                <a:latin typeface="Times New Roman"/>
                <a:cs typeface="Times New Roman"/>
              </a:rPr>
              <a:t>issues</a:t>
            </a:r>
            <a:r>
              <a:rPr spc="75" dirty="0">
                <a:solidFill>
                  <a:srgbClr val="404040"/>
                </a:solidFill>
                <a:latin typeface="Times New Roman"/>
                <a:cs typeface="Times New Roman"/>
              </a:rPr>
              <a:t> </a:t>
            </a:r>
            <a:r>
              <a:rPr dirty="0">
                <a:solidFill>
                  <a:srgbClr val="404040"/>
                </a:solidFill>
                <a:latin typeface="Times New Roman"/>
                <a:cs typeface="Times New Roman"/>
              </a:rPr>
              <a:t>in</a:t>
            </a:r>
            <a:r>
              <a:rPr spc="60" dirty="0">
                <a:solidFill>
                  <a:srgbClr val="404040"/>
                </a:solidFill>
                <a:latin typeface="Times New Roman"/>
                <a:cs typeface="Times New Roman"/>
              </a:rPr>
              <a:t> </a:t>
            </a:r>
            <a:r>
              <a:rPr lang="en-US" dirty="0">
                <a:solidFill>
                  <a:srgbClr val="404040"/>
                </a:solidFill>
                <a:latin typeface="Times New Roman"/>
                <a:cs typeface="Times New Roman"/>
              </a:rPr>
              <a:t>real-time</a:t>
            </a:r>
            <a:r>
              <a:rPr dirty="0">
                <a:solidFill>
                  <a:srgbClr val="404040"/>
                </a:solidFill>
                <a:latin typeface="Times New Roman"/>
                <a:cs typeface="Times New Roman"/>
              </a:rPr>
              <a:t>,</a:t>
            </a:r>
            <a:r>
              <a:rPr spc="80" dirty="0">
                <a:solidFill>
                  <a:srgbClr val="404040"/>
                </a:solidFill>
                <a:latin typeface="Times New Roman"/>
                <a:cs typeface="Times New Roman"/>
              </a:rPr>
              <a:t> </a:t>
            </a:r>
            <a:r>
              <a:rPr dirty="0">
                <a:solidFill>
                  <a:srgbClr val="404040"/>
                </a:solidFill>
                <a:latin typeface="Times New Roman"/>
                <a:cs typeface="Times New Roman"/>
              </a:rPr>
              <a:t>ensuring</a:t>
            </a:r>
            <a:r>
              <a:rPr spc="55" dirty="0">
                <a:solidFill>
                  <a:srgbClr val="404040"/>
                </a:solidFill>
                <a:latin typeface="Times New Roman"/>
                <a:cs typeface="Times New Roman"/>
              </a:rPr>
              <a:t> </a:t>
            </a:r>
            <a:r>
              <a:rPr dirty="0">
                <a:solidFill>
                  <a:srgbClr val="404040"/>
                </a:solidFill>
                <a:latin typeface="Times New Roman"/>
                <a:cs typeface="Times New Roman"/>
              </a:rPr>
              <a:t>a</a:t>
            </a:r>
            <a:r>
              <a:rPr spc="80" dirty="0">
                <a:solidFill>
                  <a:srgbClr val="404040"/>
                </a:solidFill>
                <a:latin typeface="Times New Roman"/>
                <a:cs typeface="Times New Roman"/>
              </a:rPr>
              <a:t> </a:t>
            </a:r>
            <a:r>
              <a:rPr dirty="0">
                <a:solidFill>
                  <a:srgbClr val="404040"/>
                </a:solidFill>
                <a:latin typeface="Times New Roman"/>
                <a:cs typeface="Times New Roman"/>
              </a:rPr>
              <a:t>safer</a:t>
            </a:r>
            <a:r>
              <a:rPr spc="80" dirty="0">
                <a:solidFill>
                  <a:srgbClr val="404040"/>
                </a:solidFill>
                <a:latin typeface="Times New Roman"/>
                <a:cs typeface="Times New Roman"/>
              </a:rPr>
              <a:t> </a:t>
            </a:r>
            <a:r>
              <a:rPr dirty="0">
                <a:solidFill>
                  <a:srgbClr val="404040"/>
                </a:solidFill>
                <a:latin typeface="Times New Roman"/>
                <a:cs typeface="Times New Roman"/>
              </a:rPr>
              <a:t>driving</a:t>
            </a:r>
            <a:r>
              <a:rPr spc="70" dirty="0">
                <a:solidFill>
                  <a:srgbClr val="404040"/>
                </a:solidFill>
                <a:latin typeface="Times New Roman"/>
                <a:cs typeface="Times New Roman"/>
              </a:rPr>
              <a:t> </a:t>
            </a:r>
            <a:r>
              <a:rPr spc="-10" dirty="0">
                <a:solidFill>
                  <a:srgbClr val="404040"/>
                </a:solidFill>
                <a:latin typeface="Times New Roman"/>
                <a:cs typeface="Times New Roman"/>
              </a:rPr>
              <a:t>experience </a:t>
            </a:r>
            <a:r>
              <a:rPr dirty="0">
                <a:solidFill>
                  <a:srgbClr val="404040"/>
                </a:solidFill>
                <a:latin typeface="Times New Roman"/>
                <a:cs typeface="Times New Roman"/>
              </a:rPr>
              <a:t>and</a:t>
            </a:r>
            <a:r>
              <a:rPr spc="-35" dirty="0">
                <a:solidFill>
                  <a:srgbClr val="404040"/>
                </a:solidFill>
                <a:latin typeface="Times New Roman"/>
                <a:cs typeface="Times New Roman"/>
              </a:rPr>
              <a:t> </a:t>
            </a:r>
            <a:r>
              <a:rPr dirty="0">
                <a:solidFill>
                  <a:srgbClr val="404040"/>
                </a:solidFill>
                <a:latin typeface="Times New Roman"/>
                <a:cs typeface="Times New Roman"/>
              </a:rPr>
              <a:t>reducing</a:t>
            </a:r>
            <a:r>
              <a:rPr spc="-35" dirty="0">
                <a:solidFill>
                  <a:srgbClr val="404040"/>
                </a:solidFill>
                <a:latin typeface="Times New Roman"/>
                <a:cs typeface="Times New Roman"/>
              </a:rPr>
              <a:t> </a:t>
            </a:r>
            <a:r>
              <a:rPr spc="-10" dirty="0">
                <a:solidFill>
                  <a:srgbClr val="404040"/>
                </a:solidFill>
                <a:latin typeface="Times New Roman"/>
                <a:cs typeface="Times New Roman"/>
              </a:rPr>
              <a:t>traffic-</a:t>
            </a:r>
            <a:r>
              <a:rPr dirty="0">
                <a:solidFill>
                  <a:srgbClr val="404040"/>
                </a:solidFill>
                <a:latin typeface="Times New Roman"/>
                <a:cs typeface="Times New Roman"/>
              </a:rPr>
              <a:t>related</a:t>
            </a:r>
            <a:r>
              <a:rPr spc="-65" dirty="0">
                <a:solidFill>
                  <a:srgbClr val="404040"/>
                </a:solidFill>
                <a:latin typeface="Times New Roman"/>
                <a:cs typeface="Times New Roman"/>
              </a:rPr>
              <a:t> </a:t>
            </a:r>
            <a:r>
              <a:rPr dirty="0">
                <a:solidFill>
                  <a:srgbClr val="404040"/>
                </a:solidFill>
                <a:latin typeface="Times New Roman"/>
                <a:cs typeface="Times New Roman"/>
              </a:rPr>
              <a:t>accidents</a:t>
            </a:r>
            <a:r>
              <a:rPr spc="-55" dirty="0">
                <a:solidFill>
                  <a:srgbClr val="404040"/>
                </a:solidFill>
                <a:latin typeface="Times New Roman"/>
                <a:cs typeface="Times New Roman"/>
              </a:rPr>
              <a:t> </a:t>
            </a:r>
            <a:r>
              <a:rPr dirty="0">
                <a:solidFill>
                  <a:srgbClr val="404040"/>
                </a:solidFill>
                <a:latin typeface="Times New Roman"/>
                <a:cs typeface="Times New Roman"/>
              </a:rPr>
              <a:t>and</a:t>
            </a:r>
            <a:r>
              <a:rPr spc="-35" dirty="0">
                <a:solidFill>
                  <a:srgbClr val="404040"/>
                </a:solidFill>
                <a:latin typeface="Times New Roman"/>
                <a:cs typeface="Times New Roman"/>
              </a:rPr>
              <a:t> </a:t>
            </a:r>
            <a:r>
              <a:rPr spc="-10" dirty="0">
                <a:solidFill>
                  <a:srgbClr val="404040"/>
                </a:solidFill>
                <a:latin typeface="Times New Roman"/>
                <a:cs typeface="Times New Roman"/>
              </a:rPr>
              <a:t>fatalities.</a:t>
            </a:r>
            <a:endParaRPr dirty="0">
              <a:latin typeface="Times New Roman"/>
              <a:cs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341198" rIns="0" bIns="0" rtlCol="0">
            <a:spAutoFit/>
          </a:bodyPr>
          <a:lstStyle/>
          <a:p>
            <a:pPr marL="414655">
              <a:lnSpc>
                <a:spcPct val="100000"/>
              </a:lnSpc>
              <a:spcBef>
                <a:spcPts val="100"/>
              </a:spcBef>
            </a:pPr>
            <a:r>
              <a:rPr spc="-10" dirty="0"/>
              <a:t>Scope</a:t>
            </a:r>
          </a:p>
        </p:txBody>
      </p:sp>
      <p:sp>
        <p:nvSpPr>
          <p:cNvPr id="3" name="object 3"/>
          <p:cNvSpPr txBox="1"/>
          <p:nvPr/>
        </p:nvSpPr>
        <p:spPr>
          <a:xfrm>
            <a:off x="294843" y="1789557"/>
            <a:ext cx="8483600" cy="3355021"/>
          </a:xfrm>
          <a:prstGeom prst="rect">
            <a:avLst/>
          </a:prstGeom>
        </p:spPr>
        <p:txBody>
          <a:bodyPr vert="horz" wrap="square" lIns="0" tIns="12700" rIns="0" bIns="0" rtlCol="0">
            <a:spAutoFit/>
          </a:bodyPr>
          <a:lstStyle/>
          <a:p>
            <a:pPr marL="469900" marR="5080" indent="-457200" algn="just">
              <a:lnSpc>
                <a:spcPct val="200000"/>
              </a:lnSpc>
              <a:spcBef>
                <a:spcPts val="100"/>
              </a:spcBef>
              <a:buAutoNum type="arabicPeriod"/>
              <a:tabLst>
                <a:tab pos="469900" algn="l"/>
              </a:tabLst>
            </a:pPr>
            <a:r>
              <a:rPr sz="1800" b="1" dirty="0">
                <a:solidFill>
                  <a:srgbClr val="404040"/>
                </a:solidFill>
                <a:latin typeface="Times New Roman"/>
                <a:cs typeface="Times New Roman"/>
              </a:rPr>
              <a:t>Driver</a:t>
            </a:r>
            <a:r>
              <a:rPr sz="1800" b="1" spc="340" dirty="0">
                <a:solidFill>
                  <a:srgbClr val="404040"/>
                </a:solidFill>
                <a:latin typeface="Times New Roman"/>
                <a:cs typeface="Times New Roman"/>
              </a:rPr>
              <a:t> </a:t>
            </a:r>
            <a:r>
              <a:rPr sz="1800" b="1" dirty="0">
                <a:solidFill>
                  <a:srgbClr val="404040"/>
                </a:solidFill>
                <a:latin typeface="Times New Roman"/>
                <a:cs typeface="Times New Roman"/>
              </a:rPr>
              <a:t>Drowsiness</a:t>
            </a:r>
            <a:r>
              <a:rPr sz="1800" b="1" spc="360" dirty="0">
                <a:solidFill>
                  <a:srgbClr val="404040"/>
                </a:solidFill>
                <a:latin typeface="Times New Roman"/>
                <a:cs typeface="Times New Roman"/>
              </a:rPr>
              <a:t> </a:t>
            </a:r>
            <a:r>
              <a:rPr sz="1800" b="1" dirty="0">
                <a:solidFill>
                  <a:srgbClr val="404040"/>
                </a:solidFill>
                <a:latin typeface="Times New Roman"/>
                <a:cs typeface="Times New Roman"/>
              </a:rPr>
              <a:t>Detection</a:t>
            </a:r>
            <a:r>
              <a:rPr sz="1800" dirty="0">
                <a:solidFill>
                  <a:srgbClr val="404040"/>
                </a:solidFill>
                <a:latin typeface="Times New Roman"/>
                <a:cs typeface="Times New Roman"/>
              </a:rPr>
              <a:t>:</a:t>
            </a:r>
            <a:r>
              <a:rPr sz="1800" spc="360" dirty="0">
                <a:solidFill>
                  <a:srgbClr val="404040"/>
                </a:solidFill>
                <a:latin typeface="Times New Roman"/>
                <a:cs typeface="Times New Roman"/>
              </a:rPr>
              <a:t> </a:t>
            </a:r>
            <a:r>
              <a:rPr sz="1800" dirty="0">
                <a:solidFill>
                  <a:srgbClr val="404040"/>
                </a:solidFill>
                <a:latin typeface="Times New Roman"/>
                <a:cs typeface="Times New Roman"/>
              </a:rPr>
              <a:t>Implement</a:t>
            </a:r>
            <a:r>
              <a:rPr sz="1800" spc="365" dirty="0">
                <a:solidFill>
                  <a:srgbClr val="404040"/>
                </a:solidFill>
                <a:latin typeface="Times New Roman"/>
                <a:cs typeface="Times New Roman"/>
              </a:rPr>
              <a:t> </a:t>
            </a:r>
            <a:r>
              <a:rPr sz="1800" dirty="0">
                <a:solidFill>
                  <a:srgbClr val="404040"/>
                </a:solidFill>
                <a:latin typeface="Times New Roman"/>
                <a:cs typeface="Times New Roman"/>
              </a:rPr>
              <a:t>a</a:t>
            </a:r>
            <a:r>
              <a:rPr sz="1800" spc="370" dirty="0">
                <a:solidFill>
                  <a:srgbClr val="404040"/>
                </a:solidFill>
                <a:latin typeface="Times New Roman"/>
                <a:cs typeface="Times New Roman"/>
              </a:rPr>
              <a:t> </a:t>
            </a:r>
            <a:r>
              <a:rPr sz="1800" dirty="0">
                <a:solidFill>
                  <a:srgbClr val="404040"/>
                </a:solidFill>
                <a:latin typeface="Times New Roman"/>
                <a:cs typeface="Times New Roman"/>
              </a:rPr>
              <a:t>system</a:t>
            </a:r>
            <a:r>
              <a:rPr sz="1800" spc="350" dirty="0">
                <a:solidFill>
                  <a:srgbClr val="404040"/>
                </a:solidFill>
                <a:latin typeface="Times New Roman"/>
                <a:cs typeface="Times New Roman"/>
              </a:rPr>
              <a:t> </a:t>
            </a:r>
            <a:r>
              <a:rPr sz="1800" dirty="0">
                <a:solidFill>
                  <a:srgbClr val="404040"/>
                </a:solidFill>
                <a:latin typeface="Times New Roman"/>
                <a:cs typeface="Times New Roman"/>
              </a:rPr>
              <a:t>that</a:t>
            </a:r>
            <a:r>
              <a:rPr sz="1800" spc="355" dirty="0">
                <a:solidFill>
                  <a:srgbClr val="404040"/>
                </a:solidFill>
                <a:latin typeface="Times New Roman"/>
                <a:cs typeface="Times New Roman"/>
              </a:rPr>
              <a:t> </a:t>
            </a:r>
            <a:r>
              <a:rPr sz="1800" dirty="0">
                <a:solidFill>
                  <a:srgbClr val="404040"/>
                </a:solidFill>
                <a:latin typeface="Times New Roman"/>
                <a:cs typeface="Times New Roman"/>
              </a:rPr>
              <a:t>monitors</a:t>
            </a:r>
            <a:r>
              <a:rPr sz="1800" spc="365" dirty="0">
                <a:solidFill>
                  <a:srgbClr val="404040"/>
                </a:solidFill>
                <a:latin typeface="Times New Roman"/>
                <a:cs typeface="Times New Roman"/>
              </a:rPr>
              <a:t> </a:t>
            </a:r>
            <a:r>
              <a:rPr sz="1800" dirty="0">
                <a:solidFill>
                  <a:srgbClr val="404040"/>
                </a:solidFill>
                <a:latin typeface="Times New Roman"/>
                <a:cs typeface="Times New Roman"/>
              </a:rPr>
              <a:t>driver</a:t>
            </a:r>
            <a:r>
              <a:rPr sz="1800" spc="360" dirty="0">
                <a:solidFill>
                  <a:srgbClr val="404040"/>
                </a:solidFill>
                <a:latin typeface="Times New Roman"/>
                <a:cs typeface="Times New Roman"/>
              </a:rPr>
              <a:t> </a:t>
            </a:r>
            <a:r>
              <a:rPr sz="1800" spc="-10" dirty="0">
                <a:solidFill>
                  <a:srgbClr val="404040"/>
                </a:solidFill>
                <a:latin typeface="Times New Roman"/>
                <a:cs typeface="Times New Roman"/>
              </a:rPr>
              <a:t>alertness, </a:t>
            </a:r>
            <a:r>
              <a:rPr sz="1800" dirty="0">
                <a:solidFill>
                  <a:srgbClr val="404040"/>
                </a:solidFill>
                <a:latin typeface="Times New Roman"/>
                <a:cs typeface="Times New Roman"/>
              </a:rPr>
              <a:t>alerts</a:t>
            </a:r>
            <a:r>
              <a:rPr sz="1800" spc="-55" dirty="0">
                <a:solidFill>
                  <a:srgbClr val="404040"/>
                </a:solidFill>
                <a:latin typeface="Times New Roman"/>
                <a:cs typeface="Times New Roman"/>
              </a:rPr>
              <a:t> </a:t>
            </a:r>
            <a:r>
              <a:rPr sz="1800" dirty="0">
                <a:solidFill>
                  <a:srgbClr val="404040"/>
                </a:solidFill>
                <a:latin typeface="Times New Roman"/>
                <a:cs typeface="Times New Roman"/>
              </a:rPr>
              <a:t>the</a:t>
            </a:r>
            <a:r>
              <a:rPr sz="1800" spc="-35" dirty="0">
                <a:solidFill>
                  <a:srgbClr val="404040"/>
                </a:solidFill>
                <a:latin typeface="Times New Roman"/>
                <a:cs typeface="Times New Roman"/>
              </a:rPr>
              <a:t> </a:t>
            </a:r>
            <a:r>
              <a:rPr sz="1800" dirty="0">
                <a:solidFill>
                  <a:srgbClr val="404040"/>
                </a:solidFill>
                <a:latin typeface="Times New Roman"/>
                <a:cs typeface="Times New Roman"/>
              </a:rPr>
              <a:t>driver</a:t>
            </a:r>
            <a:r>
              <a:rPr sz="1800" spc="-40" dirty="0">
                <a:solidFill>
                  <a:srgbClr val="404040"/>
                </a:solidFill>
                <a:latin typeface="Times New Roman"/>
                <a:cs typeface="Times New Roman"/>
              </a:rPr>
              <a:t> </a:t>
            </a:r>
            <a:r>
              <a:rPr sz="1800" dirty="0">
                <a:solidFill>
                  <a:srgbClr val="404040"/>
                </a:solidFill>
                <a:latin typeface="Times New Roman"/>
                <a:cs typeface="Times New Roman"/>
              </a:rPr>
              <a:t>to</a:t>
            </a:r>
            <a:r>
              <a:rPr sz="1800" spc="-40" dirty="0">
                <a:solidFill>
                  <a:srgbClr val="404040"/>
                </a:solidFill>
                <a:latin typeface="Times New Roman"/>
                <a:cs typeface="Times New Roman"/>
              </a:rPr>
              <a:t> </a:t>
            </a:r>
            <a:r>
              <a:rPr sz="1800" dirty="0">
                <a:solidFill>
                  <a:srgbClr val="404040"/>
                </a:solidFill>
                <a:latin typeface="Times New Roman"/>
                <a:cs typeface="Times New Roman"/>
              </a:rPr>
              <a:t>potential</a:t>
            </a:r>
            <a:r>
              <a:rPr sz="1800" spc="-45" dirty="0">
                <a:solidFill>
                  <a:srgbClr val="404040"/>
                </a:solidFill>
                <a:latin typeface="Times New Roman"/>
                <a:cs typeface="Times New Roman"/>
              </a:rPr>
              <a:t> </a:t>
            </a:r>
            <a:r>
              <a:rPr sz="1800" dirty="0">
                <a:solidFill>
                  <a:srgbClr val="404040"/>
                </a:solidFill>
                <a:latin typeface="Times New Roman"/>
                <a:cs typeface="Times New Roman"/>
              </a:rPr>
              <a:t>drowsiness,</a:t>
            </a:r>
            <a:r>
              <a:rPr sz="1800" spc="-20" dirty="0">
                <a:solidFill>
                  <a:srgbClr val="404040"/>
                </a:solidFill>
                <a:latin typeface="Times New Roman"/>
                <a:cs typeface="Times New Roman"/>
              </a:rPr>
              <a:t> </a:t>
            </a:r>
            <a:r>
              <a:rPr sz="1800" dirty="0">
                <a:solidFill>
                  <a:srgbClr val="404040"/>
                </a:solidFill>
                <a:latin typeface="Times New Roman"/>
                <a:cs typeface="Times New Roman"/>
              </a:rPr>
              <a:t>and</a:t>
            </a:r>
            <a:r>
              <a:rPr sz="1800" spc="-40" dirty="0">
                <a:solidFill>
                  <a:srgbClr val="404040"/>
                </a:solidFill>
                <a:latin typeface="Times New Roman"/>
                <a:cs typeface="Times New Roman"/>
              </a:rPr>
              <a:t> </a:t>
            </a:r>
            <a:r>
              <a:rPr sz="1800" dirty="0">
                <a:solidFill>
                  <a:srgbClr val="404040"/>
                </a:solidFill>
                <a:latin typeface="Times New Roman"/>
                <a:cs typeface="Times New Roman"/>
              </a:rPr>
              <a:t>provides</a:t>
            </a:r>
            <a:r>
              <a:rPr sz="1800" spc="-40" dirty="0">
                <a:solidFill>
                  <a:srgbClr val="404040"/>
                </a:solidFill>
                <a:latin typeface="Times New Roman"/>
                <a:cs typeface="Times New Roman"/>
              </a:rPr>
              <a:t> </a:t>
            </a:r>
            <a:r>
              <a:rPr sz="1800" dirty="0">
                <a:solidFill>
                  <a:srgbClr val="404040"/>
                </a:solidFill>
                <a:latin typeface="Times New Roman"/>
                <a:cs typeface="Times New Roman"/>
              </a:rPr>
              <a:t>recommendations</a:t>
            </a:r>
            <a:r>
              <a:rPr sz="1800" spc="-40" dirty="0">
                <a:solidFill>
                  <a:srgbClr val="404040"/>
                </a:solidFill>
                <a:latin typeface="Times New Roman"/>
                <a:cs typeface="Times New Roman"/>
              </a:rPr>
              <a:t> </a:t>
            </a:r>
            <a:r>
              <a:rPr sz="1800" dirty="0">
                <a:solidFill>
                  <a:srgbClr val="404040"/>
                </a:solidFill>
                <a:latin typeface="Times New Roman"/>
                <a:cs typeface="Times New Roman"/>
              </a:rPr>
              <a:t>for</a:t>
            </a:r>
            <a:r>
              <a:rPr sz="1800" spc="-30" dirty="0">
                <a:solidFill>
                  <a:srgbClr val="404040"/>
                </a:solidFill>
                <a:latin typeface="Times New Roman"/>
                <a:cs typeface="Times New Roman"/>
              </a:rPr>
              <a:t> </a:t>
            </a:r>
            <a:r>
              <a:rPr sz="1800" dirty="0">
                <a:solidFill>
                  <a:srgbClr val="404040"/>
                </a:solidFill>
                <a:latin typeface="Times New Roman"/>
                <a:cs typeface="Times New Roman"/>
              </a:rPr>
              <a:t>rest</a:t>
            </a:r>
            <a:r>
              <a:rPr sz="1800" spc="-35" dirty="0">
                <a:solidFill>
                  <a:srgbClr val="404040"/>
                </a:solidFill>
                <a:latin typeface="Times New Roman"/>
                <a:cs typeface="Times New Roman"/>
              </a:rPr>
              <a:t> </a:t>
            </a:r>
            <a:r>
              <a:rPr sz="1800" spc="-10" dirty="0">
                <a:solidFill>
                  <a:srgbClr val="404040"/>
                </a:solidFill>
                <a:latin typeface="Times New Roman"/>
                <a:cs typeface="Times New Roman"/>
              </a:rPr>
              <a:t>stops.</a:t>
            </a:r>
            <a:endParaRPr sz="1800" dirty="0">
              <a:latin typeface="Times New Roman"/>
              <a:cs typeface="Times New Roman"/>
            </a:endParaRPr>
          </a:p>
          <a:p>
            <a:pPr marL="527685" indent="-514984" algn="just">
              <a:lnSpc>
                <a:spcPct val="200000"/>
              </a:lnSpc>
              <a:spcBef>
                <a:spcPts val="430"/>
              </a:spcBef>
              <a:buAutoNum type="arabicPeriod"/>
              <a:tabLst>
                <a:tab pos="527685" algn="l"/>
              </a:tabLst>
            </a:pPr>
            <a:r>
              <a:rPr sz="1800" b="1" dirty="0">
                <a:solidFill>
                  <a:srgbClr val="404040"/>
                </a:solidFill>
                <a:latin typeface="Times New Roman"/>
                <a:cs typeface="Times New Roman"/>
              </a:rPr>
              <a:t>Collision</a:t>
            </a:r>
            <a:r>
              <a:rPr sz="1800" b="1" spc="85" dirty="0">
                <a:solidFill>
                  <a:srgbClr val="404040"/>
                </a:solidFill>
                <a:latin typeface="Times New Roman"/>
                <a:cs typeface="Times New Roman"/>
              </a:rPr>
              <a:t> </a:t>
            </a:r>
            <a:r>
              <a:rPr sz="1800" b="1" dirty="0">
                <a:solidFill>
                  <a:srgbClr val="404040"/>
                </a:solidFill>
                <a:latin typeface="Times New Roman"/>
                <a:cs typeface="Times New Roman"/>
              </a:rPr>
              <a:t>Detection</a:t>
            </a:r>
            <a:r>
              <a:rPr sz="1800" dirty="0">
                <a:solidFill>
                  <a:srgbClr val="404040"/>
                </a:solidFill>
                <a:latin typeface="Times New Roman"/>
                <a:cs typeface="Times New Roman"/>
              </a:rPr>
              <a:t>:</a:t>
            </a:r>
            <a:r>
              <a:rPr sz="1800" spc="100" dirty="0">
                <a:solidFill>
                  <a:srgbClr val="404040"/>
                </a:solidFill>
                <a:latin typeface="Times New Roman"/>
                <a:cs typeface="Times New Roman"/>
              </a:rPr>
              <a:t> </a:t>
            </a:r>
            <a:r>
              <a:rPr sz="1800" dirty="0">
                <a:solidFill>
                  <a:srgbClr val="404040"/>
                </a:solidFill>
                <a:latin typeface="Times New Roman"/>
                <a:cs typeface="Times New Roman"/>
              </a:rPr>
              <a:t>Develop</a:t>
            </a:r>
            <a:r>
              <a:rPr sz="1800" spc="90" dirty="0">
                <a:solidFill>
                  <a:srgbClr val="404040"/>
                </a:solidFill>
                <a:latin typeface="Times New Roman"/>
                <a:cs typeface="Times New Roman"/>
              </a:rPr>
              <a:t> </a:t>
            </a:r>
            <a:r>
              <a:rPr sz="1800" dirty="0">
                <a:solidFill>
                  <a:srgbClr val="404040"/>
                </a:solidFill>
                <a:latin typeface="Times New Roman"/>
                <a:cs typeface="Times New Roman"/>
              </a:rPr>
              <a:t>technology</a:t>
            </a:r>
            <a:r>
              <a:rPr sz="1800" spc="110" dirty="0">
                <a:solidFill>
                  <a:srgbClr val="404040"/>
                </a:solidFill>
                <a:latin typeface="Times New Roman"/>
                <a:cs typeface="Times New Roman"/>
              </a:rPr>
              <a:t> </a:t>
            </a:r>
            <a:r>
              <a:rPr sz="1800" dirty="0">
                <a:solidFill>
                  <a:srgbClr val="404040"/>
                </a:solidFill>
                <a:latin typeface="Times New Roman"/>
                <a:cs typeface="Times New Roman"/>
              </a:rPr>
              <a:t>to</a:t>
            </a:r>
            <a:r>
              <a:rPr sz="1800" spc="95" dirty="0">
                <a:solidFill>
                  <a:srgbClr val="404040"/>
                </a:solidFill>
                <a:latin typeface="Times New Roman"/>
                <a:cs typeface="Times New Roman"/>
              </a:rPr>
              <a:t> </a:t>
            </a:r>
            <a:r>
              <a:rPr sz="1800" dirty="0">
                <a:solidFill>
                  <a:srgbClr val="404040"/>
                </a:solidFill>
                <a:latin typeface="Times New Roman"/>
                <a:cs typeface="Times New Roman"/>
              </a:rPr>
              <a:t>detect</a:t>
            </a:r>
            <a:r>
              <a:rPr sz="1800" spc="100" dirty="0">
                <a:solidFill>
                  <a:srgbClr val="404040"/>
                </a:solidFill>
                <a:latin typeface="Times New Roman"/>
                <a:cs typeface="Times New Roman"/>
              </a:rPr>
              <a:t> </a:t>
            </a:r>
            <a:r>
              <a:rPr sz="1800" dirty="0">
                <a:solidFill>
                  <a:srgbClr val="404040"/>
                </a:solidFill>
                <a:latin typeface="Times New Roman"/>
                <a:cs typeface="Times New Roman"/>
              </a:rPr>
              <a:t>potential</a:t>
            </a:r>
            <a:r>
              <a:rPr sz="1800" spc="110" dirty="0">
                <a:solidFill>
                  <a:srgbClr val="404040"/>
                </a:solidFill>
                <a:latin typeface="Times New Roman"/>
                <a:cs typeface="Times New Roman"/>
              </a:rPr>
              <a:t> </a:t>
            </a:r>
            <a:r>
              <a:rPr sz="1800" dirty="0">
                <a:solidFill>
                  <a:srgbClr val="404040"/>
                </a:solidFill>
                <a:latin typeface="Times New Roman"/>
                <a:cs typeface="Times New Roman"/>
              </a:rPr>
              <a:t>collisions,</a:t>
            </a:r>
            <a:r>
              <a:rPr sz="1800" spc="100" dirty="0">
                <a:solidFill>
                  <a:srgbClr val="404040"/>
                </a:solidFill>
                <a:latin typeface="Times New Roman"/>
                <a:cs typeface="Times New Roman"/>
              </a:rPr>
              <a:t> </a:t>
            </a:r>
            <a:r>
              <a:rPr sz="1800" spc="-10" dirty="0">
                <a:solidFill>
                  <a:srgbClr val="404040"/>
                </a:solidFill>
                <a:latin typeface="Times New Roman"/>
                <a:cs typeface="Times New Roman"/>
              </a:rPr>
              <a:t>automatically</a:t>
            </a:r>
            <a:endParaRPr sz="1800" dirty="0">
              <a:latin typeface="Times New Roman"/>
              <a:cs typeface="Times New Roman"/>
            </a:endParaRPr>
          </a:p>
          <a:p>
            <a:pPr marL="527685" algn="just">
              <a:lnSpc>
                <a:spcPct val="200000"/>
              </a:lnSpc>
            </a:pPr>
            <a:r>
              <a:rPr sz="1800" dirty="0">
                <a:solidFill>
                  <a:srgbClr val="404040"/>
                </a:solidFill>
                <a:latin typeface="Times New Roman"/>
                <a:cs typeface="Times New Roman"/>
              </a:rPr>
              <a:t>notify</a:t>
            </a:r>
            <a:r>
              <a:rPr sz="1800" spc="-10" dirty="0">
                <a:solidFill>
                  <a:srgbClr val="404040"/>
                </a:solidFill>
                <a:latin typeface="Times New Roman"/>
                <a:cs typeface="Times New Roman"/>
              </a:rPr>
              <a:t> </a:t>
            </a:r>
            <a:r>
              <a:rPr sz="1800" dirty="0">
                <a:solidFill>
                  <a:srgbClr val="404040"/>
                </a:solidFill>
                <a:latin typeface="Times New Roman"/>
                <a:cs typeface="Times New Roman"/>
              </a:rPr>
              <a:t>emergency</a:t>
            </a:r>
            <a:r>
              <a:rPr sz="1800" spc="-5" dirty="0">
                <a:solidFill>
                  <a:srgbClr val="404040"/>
                </a:solidFill>
                <a:latin typeface="Times New Roman"/>
                <a:cs typeface="Times New Roman"/>
              </a:rPr>
              <a:t> </a:t>
            </a:r>
            <a:r>
              <a:rPr sz="1800" dirty="0">
                <a:solidFill>
                  <a:srgbClr val="404040"/>
                </a:solidFill>
                <a:latin typeface="Times New Roman"/>
                <a:cs typeface="Times New Roman"/>
              </a:rPr>
              <a:t>contacts,</a:t>
            </a:r>
            <a:r>
              <a:rPr sz="1800" spc="-20" dirty="0">
                <a:solidFill>
                  <a:srgbClr val="404040"/>
                </a:solidFill>
                <a:latin typeface="Times New Roman"/>
                <a:cs typeface="Times New Roman"/>
              </a:rPr>
              <a:t> </a:t>
            </a:r>
            <a:r>
              <a:rPr sz="1800" dirty="0">
                <a:solidFill>
                  <a:srgbClr val="404040"/>
                </a:solidFill>
                <a:latin typeface="Times New Roman"/>
                <a:cs typeface="Times New Roman"/>
              </a:rPr>
              <a:t>and</a:t>
            </a:r>
            <a:r>
              <a:rPr sz="1800" spc="-10" dirty="0">
                <a:solidFill>
                  <a:srgbClr val="404040"/>
                </a:solidFill>
                <a:latin typeface="Times New Roman"/>
                <a:cs typeface="Times New Roman"/>
              </a:rPr>
              <a:t> </a:t>
            </a:r>
            <a:r>
              <a:rPr sz="1800" dirty="0">
                <a:solidFill>
                  <a:srgbClr val="404040"/>
                </a:solidFill>
                <a:latin typeface="Times New Roman"/>
                <a:cs typeface="Times New Roman"/>
              </a:rPr>
              <a:t>record</a:t>
            </a:r>
            <a:r>
              <a:rPr sz="1800" spc="-10" dirty="0">
                <a:solidFill>
                  <a:srgbClr val="404040"/>
                </a:solidFill>
                <a:latin typeface="Times New Roman"/>
                <a:cs typeface="Times New Roman"/>
              </a:rPr>
              <a:t> </a:t>
            </a:r>
            <a:r>
              <a:rPr sz="1800" dirty="0">
                <a:solidFill>
                  <a:srgbClr val="404040"/>
                </a:solidFill>
                <a:latin typeface="Times New Roman"/>
                <a:cs typeface="Times New Roman"/>
              </a:rPr>
              <a:t>collision</a:t>
            </a:r>
            <a:r>
              <a:rPr sz="1800" spc="-25" dirty="0">
                <a:solidFill>
                  <a:srgbClr val="404040"/>
                </a:solidFill>
                <a:latin typeface="Times New Roman"/>
                <a:cs typeface="Times New Roman"/>
              </a:rPr>
              <a:t> </a:t>
            </a:r>
            <a:r>
              <a:rPr sz="1800" dirty="0">
                <a:solidFill>
                  <a:srgbClr val="404040"/>
                </a:solidFill>
                <a:latin typeface="Times New Roman"/>
                <a:cs typeface="Times New Roman"/>
              </a:rPr>
              <a:t>data</a:t>
            </a:r>
            <a:r>
              <a:rPr sz="1800" spc="-25" dirty="0">
                <a:solidFill>
                  <a:srgbClr val="404040"/>
                </a:solidFill>
                <a:latin typeface="Times New Roman"/>
                <a:cs typeface="Times New Roman"/>
              </a:rPr>
              <a:t> </a:t>
            </a:r>
            <a:r>
              <a:rPr sz="1800" dirty="0">
                <a:solidFill>
                  <a:srgbClr val="404040"/>
                </a:solidFill>
                <a:latin typeface="Times New Roman"/>
                <a:cs typeface="Times New Roman"/>
              </a:rPr>
              <a:t>for</a:t>
            </a:r>
            <a:r>
              <a:rPr sz="1800" spc="-5" dirty="0">
                <a:solidFill>
                  <a:srgbClr val="404040"/>
                </a:solidFill>
                <a:latin typeface="Times New Roman"/>
                <a:cs typeface="Times New Roman"/>
              </a:rPr>
              <a:t> </a:t>
            </a:r>
            <a:r>
              <a:rPr sz="1800" dirty="0">
                <a:solidFill>
                  <a:srgbClr val="404040"/>
                </a:solidFill>
                <a:latin typeface="Times New Roman"/>
                <a:cs typeface="Times New Roman"/>
              </a:rPr>
              <a:t>further</a:t>
            </a:r>
            <a:r>
              <a:rPr sz="1800" spc="-20" dirty="0">
                <a:solidFill>
                  <a:srgbClr val="404040"/>
                </a:solidFill>
                <a:latin typeface="Times New Roman"/>
                <a:cs typeface="Times New Roman"/>
              </a:rPr>
              <a:t> </a:t>
            </a:r>
            <a:r>
              <a:rPr sz="1800" spc="-10" dirty="0">
                <a:solidFill>
                  <a:srgbClr val="404040"/>
                </a:solidFill>
                <a:latin typeface="Times New Roman"/>
                <a:cs typeface="Times New Roman"/>
              </a:rPr>
              <a:t>analysis.</a:t>
            </a:r>
            <a:endParaRPr sz="1800" dirty="0">
              <a:latin typeface="Times New Roman"/>
              <a:cs typeface="Times New Roman"/>
            </a:endParaRPr>
          </a:p>
          <a:p>
            <a:pPr marL="527685" marR="5080" indent="-515620" algn="just">
              <a:lnSpc>
                <a:spcPct val="200000"/>
              </a:lnSpc>
              <a:spcBef>
                <a:spcPts val="434"/>
              </a:spcBef>
              <a:buAutoNum type="arabicPeriod" startAt="3"/>
              <a:tabLst>
                <a:tab pos="527685" algn="l"/>
              </a:tabLst>
            </a:pPr>
            <a:r>
              <a:rPr sz="1800" b="1" dirty="0">
                <a:solidFill>
                  <a:srgbClr val="404040"/>
                </a:solidFill>
                <a:latin typeface="Times New Roman"/>
                <a:cs typeface="Times New Roman"/>
              </a:rPr>
              <a:t>Pothole</a:t>
            </a:r>
            <a:r>
              <a:rPr sz="1800" b="1" spc="-15" dirty="0">
                <a:solidFill>
                  <a:srgbClr val="404040"/>
                </a:solidFill>
                <a:latin typeface="Times New Roman"/>
                <a:cs typeface="Times New Roman"/>
              </a:rPr>
              <a:t> </a:t>
            </a:r>
            <a:r>
              <a:rPr sz="1800" b="1" dirty="0">
                <a:solidFill>
                  <a:srgbClr val="404040"/>
                </a:solidFill>
                <a:latin typeface="Times New Roman"/>
                <a:cs typeface="Times New Roman"/>
              </a:rPr>
              <a:t>Detection</a:t>
            </a:r>
            <a:r>
              <a:rPr sz="1800" dirty="0">
                <a:solidFill>
                  <a:srgbClr val="404040"/>
                </a:solidFill>
                <a:latin typeface="Times New Roman"/>
                <a:cs typeface="Times New Roman"/>
              </a:rPr>
              <a:t>:</a:t>
            </a:r>
            <a:r>
              <a:rPr sz="1800" spc="-20" dirty="0">
                <a:solidFill>
                  <a:srgbClr val="404040"/>
                </a:solidFill>
                <a:latin typeface="Times New Roman"/>
                <a:cs typeface="Times New Roman"/>
              </a:rPr>
              <a:t> </a:t>
            </a:r>
            <a:r>
              <a:rPr sz="1800" dirty="0">
                <a:solidFill>
                  <a:srgbClr val="404040"/>
                </a:solidFill>
                <a:latin typeface="Times New Roman"/>
                <a:cs typeface="Times New Roman"/>
              </a:rPr>
              <a:t>Create</a:t>
            </a:r>
            <a:r>
              <a:rPr sz="1800" spc="-25" dirty="0">
                <a:solidFill>
                  <a:srgbClr val="404040"/>
                </a:solidFill>
                <a:latin typeface="Times New Roman"/>
                <a:cs typeface="Times New Roman"/>
              </a:rPr>
              <a:t> </a:t>
            </a:r>
            <a:r>
              <a:rPr sz="1800" dirty="0">
                <a:solidFill>
                  <a:srgbClr val="404040"/>
                </a:solidFill>
                <a:latin typeface="Times New Roman"/>
                <a:cs typeface="Times New Roman"/>
              </a:rPr>
              <a:t>a</a:t>
            </a:r>
            <a:r>
              <a:rPr sz="1800" spc="-30" dirty="0">
                <a:solidFill>
                  <a:srgbClr val="404040"/>
                </a:solidFill>
                <a:latin typeface="Times New Roman"/>
                <a:cs typeface="Times New Roman"/>
              </a:rPr>
              <a:t> </a:t>
            </a:r>
            <a:r>
              <a:rPr sz="1800" dirty="0">
                <a:solidFill>
                  <a:srgbClr val="404040"/>
                </a:solidFill>
                <a:latin typeface="Times New Roman"/>
                <a:cs typeface="Times New Roman"/>
              </a:rPr>
              <a:t>system</a:t>
            </a:r>
            <a:r>
              <a:rPr sz="1800" spc="-25" dirty="0">
                <a:solidFill>
                  <a:srgbClr val="404040"/>
                </a:solidFill>
                <a:latin typeface="Times New Roman"/>
                <a:cs typeface="Times New Roman"/>
              </a:rPr>
              <a:t> </a:t>
            </a:r>
            <a:r>
              <a:rPr sz="1800" dirty="0">
                <a:solidFill>
                  <a:srgbClr val="404040"/>
                </a:solidFill>
                <a:latin typeface="Times New Roman"/>
                <a:cs typeface="Times New Roman"/>
              </a:rPr>
              <a:t>that</a:t>
            </a:r>
            <a:r>
              <a:rPr sz="1800" spc="-25" dirty="0">
                <a:solidFill>
                  <a:srgbClr val="404040"/>
                </a:solidFill>
                <a:latin typeface="Times New Roman"/>
                <a:cs typeface="Times New Roman"/>
              </a:rPr>
              <a:t> </a:t>
            </a:r>
            <a:r>
              <a:rPr sz="1800" dirty="0">
                <a:solidFill>
                  <a:srgbClr val="404040"/>
                </a:solidFill>
                <a:latin typeface="Times New Roman"/>
                <a:cs typeface="Times New Roman"/>
              </a:rPr>
              <a:t>detects</a:t>
            </a:r>
            <a:r>
              <a:rPr sz="1800" spc="-25" dirty="0">
                <a:solidFill>
                  <a:srgbClr val="404040"/>
                </a:solidFill>
                <a:latin typeface="Times New Roman"/>
                <a:cs typeface="Times New Roman"/>
              </a:rPr>
              <a:t> </a:t>
            </a:r>
            <a:r>
              <a:rPr sz="1800" dirty="0">
                <a:solidFill>
                  <a:srgbClr val="404040"/>
                </a:solidFill>
                <a:latin typeface="Times New Roman"/>
                <a:cs typeface="Times New Roman"/>
              </a:rPr>
              <a:t>potholes</a:t>
            </a:r>
            <a:r>
              <a:rPr sz="1800" spc="-25" dirty="0">
                <a:solidFill>
                  <a:srgbClr val="404040"/>
                </a:solidFill>
                <a:latin typeface="Times New Roman"/>
                <a:cs typeface="Times New Roman"/>
              </a:rPr>
              <a:t> </a:t>
            </a:r>
            <a:r>
              <a:rPr sz="1800" dirty="0">
                <a:solidFill>
                  <a:srgbClr val="404040"/>
                </a:solidFill>
                <a:latin typeface="Times New Roman"/>
                <a:cs typeface="Times New Roman"/>
              </a:rPr>
              <a:t>and</a:t>
            </a:r>
            <a:r>
              <a:rPr sz="1800" spc="-20" dirty="0">
                <a:solidFill>
                  <a:srgbClr val="404040"/>
                </a:solidFill>
                <a:latin typeface="Times New Roman"/>
                <a:cs typeface="Times New Roman"/>
              </a:rPr>
              <a:t> </a:t>
            </a:r>
            <a:r>
              <a:rPr sz="1800" dirty="0">
                <a:solidFill>
                  <a:srgbClr val="404040"/>
                </a:solidFill>
                <a:latin typeface="Times New Roman"/>
                <a:cs typeface="Times New Roman"/>
              </a:rPr>
              <a:t>road</a:t>
            </a:r>
            <a:r>
              <a:rPr sz="1800" spc="-30" dirty="0">
                <a:solidFill>
                  <a:srgbClr val="404040"/>
                </a:solidFill>
                <a:latin typeface="Times New Roman"/>
                <a:cs typeface="Times New Roman"/>
              </a:rPr>
              <a:t> </a:t>
            </a:r>
            <a:r>
              <a:rPr sz="1800" dirty="0">
                <a:solidFill>
                  <a:srgbClr val="404040"/>
                </a:solidFill>
                <a:latin typeface="Times New Roman"/>
                <a:cs typeface="Times New Roman"/>
              </a:rPr>
              <a:t>defects</a:t>
            </a:r>
            <a:r>
              <a:rPr sz="1800" spc="-35" dirty="0">
                <a:solidFill>
                  <a:srgbClr val="404040"/>
                </a:solidFill>
                <a:latin typeface="Times New Roman"/>
                <a:cs typeface="Times New Roman"/>
              </a:rPr>
              <a:t> </a:t>
            </a:r>
            <a:r>
              <a:rPr sz="1800" dirty="0">
                <a:solidFill>
                  <a:srgbClr val="404040"/>
                </a:solidFill>
                <a:latin typeface="Times New Roman"/>
                <a:cs typeface="Times New Roman"/>
              </a:rPr>
              <a:t>in</a:t>
            </a:r>
            <a:r>
              <a:rPr sz="1800" spc="-20" dirty="0">
                <a:solidFill>
                  <a:srgbClr val="404040"/>
                </a:solidFill>
                <a:latin typeface="Times New Roman"/>
                <a:cs typeface="Times New Roman"/>
              </a:rPr>
              <a:t> </a:t>
            </a:r>
            <a:r>
              <a:rPr sz="1800" dirty="0">
                <a:solidFill>
                  <a:srgbClr val="404040"/>
                </a:solidFill>
                <a:latin typeface="Times New Roman"/>
                <a:cs typeface="Times New Roman"/>
              </a:rPr>
              <a:t>real</a:t>
            </a:r>
            <a:r>
              <a:rPr sz="1800" spc="-25" dirty="0">
                <a:solidFill>
                  <a:srgbClr val="404040"/>
                </a:solidFill>
                <a:latin typeface="Times New Roman"/>
                <a:cs typeface="Times New Roman"/>
              </a:rPr>
              <a:t> </a:t>
            </a:r>
            <a:r>
              <a:rPr sz="1800" spc="-10" dirty="0">
                <a:solidFill>
                  <a:srgbClr val="404040"/>
                </a:solidFill>
                <a:latin typeface="Times New Roman"/>
                <a:cs typeface="Times New Roman"/>
              </a:rPr>
              <a:t>time, </a:t>
            </a:r>
            <a:r>
              <a:rPr sz="1800" dirty="0">
                <a:solidFill>
                  <a:srgbClr val="404040"/>
                </a:solidFill>
                <a:latin typeface="Times New Roman"/>
                <a:cs typeface="Times New Roman"/>
              </a:rPr>
              <a:t>and</a:t>
            </a:r>
            <a:r>
              <a:rPr sz="1800" spc="-35" dirty="0">
                <a:solidFill>
                  <a:srgbClr val="404040"/>
                </a:solidFill>
                <a:latin typeface="Times New Roman"/>
                <a:cs typeface="Times New Roman"/>
              </a:rPr>
              <a:t> </a:t>
            </a:r>
            <a:r>
              <a:rPr sz="1800" dirty="0">
                <a:solidFill>
                  <a:srgbClr val="404040"/>
                </a:solidFill>
                <a:latin typeface="Times New Roman"/>
                <a:cs typeface="Times New Roman"/>
              </a:rPr>
              <a:t>provides</a:t>
            </a:r>
            <a:r>
              <a:rPr sz="1800" spc="-35" dirty="0">
                <a:solidFill>
                  <a:srgbClr val="404040"/>
                </a:solidFill>
                <a:latin typeface="Times New Roman"/>
                <a:cs typeface="Times New Roman"/>
              </a:rPr>
              <a:t> </a:t>
            </a:r>
            <a:r>
              <a:rPr sz="1800" dirty="0">
                <a:solidFill>
                  <a:srgbClr val="404040"/>
                </a:solidFill>
                <a:latin typeface="Times New Roman"/>
                <a:cs typeface="Times New Roman"/>
              </a:rPr>
              <a:t>immediate</a:t>
            </a:r>
            <a:r>
              <a:rPr sz="1800" spc="-35" dirty="0">
                <a:solidFill>
                  <a:srgbClr val="404040"/>
                </a:solidFill>
                <a:latin typeface="Times New Roman"/>
                <a:cs typeface="Times New Roman"/>
              </a:rPr>
              <a:t> </a:t>
            </a:r>
            <a:r>
              <a:rPr sz="1800" dirty="0">
                <a:solidFill>
                  <a:srgbClr val="404040"/>
                </a:solidFill>
                <a:latin typeface="Times New Roman"/>
                <a:cs typeface="Times New Roman"/>
              </a:rPr>
              <a:t>alerts</a:t>
            </a:r>
            <a:r>
              <a:rPr sz="1800" spc="-35" dirty="0">
                <a:solidFill>
                  <a:srgbClr val="404040"/>
                </a:solidFill>
                <a:latin typeface="Times New Roman"/>
                <a:cs typeface="Times New Roman"/>
              </a:rPr>
              <a:t> </a:t>
            </a:r>
            <a:r>
              <a:rPr sz="1800" dirty="0">
                <a:solidFill>
                  <a:srgbClr val="404040"/>
                </a:solidFill>
                <a:latin typeface="Times New Roman"/>
                <a:cs typeface="Times New Roman"/>
              </a:rPr>
              <a:t>to</a:t>
            </a:r>
            <a:r>
              <a:rPr sz="1800" spc="-35" dirty="0">
                <a:solidFill>
                  <a:srgbClr val="404040"/>
                </a:solidFill>
                <a:latin typeface="Times New Roman"/>
                <a:cs typeface="Times New Roman"/>
              </a:rPr>
              <a:t> </a:t>
            </a:r>
            <a:r>
              <a:rPr sz="1800" dirty="0">
                <a:solidFill>
                  <a:srgbClr val="404040"/>
                </a:solidFill>
                <a:latin typeface="Times New Roman"/>
                <a:cs typeface="Times New Roman"/>
              </a:rPr>
              <a:t>drivers</a:t>
            </a:r>
            <a:r>
              <a:rPr sz="1800" spc="-40" dirty="0">
                <a:solidFill>
                  <a:srgbClr val="404040"/>
                </a:solidFill>
                <a:latin typeface="Times New Roman"/>
                <a:cs typeface="Times New Roman"/>
              </a:rPr>
              <a:t> </a:t>
            </a:r>
            <a:r>
              <a:rPr sz="1800" dirty="0">
                <a:solidFill>
                  <a:srgbClr val="404040"/>
                </a:solidFill>
                <a:latin typeface="Times New Roman"/>
                <a:cs typeface="Times New Roman"/>
              </a:rPr>
              <a:t>to</a:t>
            </a:r>
            <a:r>
              <a:rPr sz="1800" spc="-35" dirty="0">
                <a:solidFill>
                  <a:srgbClr val="404040"/>
                </a:solidFill>
                <a:latin typeface="Times New Roman"/>
                <a:cs typeface="Times New Roman"/>
              </a:rPr>
              <a:t> </a:t>
            </a:r>
            <a:r>
              <a:rPr sz="1800" dirty="0">
                <a:solidFill>
                  <a:srgbClr val="404040"/>
                </a:solidFill>
                <a:latin typeface="Times New Roman"/>
                <a:cs typeface="Times New Roman"/>
              </a:rPr>
              <a:t>avoid</a:t>
            </a:r>
            <a:r>
              <a:rPr sz="1800" spc="-35" dirty="0">
                <a:solidFill>
                  <a:srgbClr val="404040"/>
                </a:solidFill>
                <a:latin typeface="Times New Roman"/>
                <a:cs typeface="Times New Roman"/>
              </a:rPr>
              <a:t> </a:t>
            </a:r>
            <a:r>
              <a:rPr sz="1800" spc="-10" dirty="0">
                <a:solidFill>
                  <a:srgbClr val="404040"/>
                </a:solidFill>
                <a:latin typeface="Times New Roman"/>
                <a:cs typeface="Times New Roman"/>
              </a:rPr>
              <a:t>hazards.</a:t>
            </a:r>
            <a:endParaRPr sz="1800" dirty="0">
              <a:latin typeface="Times New Roman"/>
              <a:cs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0524" y="627634"/>
            <a:ext cx="3907790" cy="574040"/>
          </a:xfrm>
          <a:prstGeom prst="rect">
            <a:avLst/>
          </a:prstGeom>
        </p:spPr>
        <p:txBody>
          <a:bodyPr vert="horz" wrap="square" lIns="0" tIns="12700" rIns="0" bIns="0" rtlCol="0">
            <a:spAutoFit/>
          </a:bodyPr>
          <a:lstStyle/>
          <a:p>
            <a:pPr marL="12700">
              <a:lnSpc>
                <a:spcPct val="100000"/>
              </a:lnSpc>
              <a:spcBef>
                <a:spcPts val="100"/>
              </a:spcBef>
            </a:pPr>
            <a:r>
              <a:rPr spc="-30" dirty="0"/>
              <a:t>Technological</a:t>
            </a:r>
            <a:r>
              <a:rPr spc="-114" dirty="0"/>
              <a:t> </a:t>
            </a:r>
            <a:r>
              <a:rPr spc="-10" dirty="0"/>
              <a:t>Stack</a:t>
            </a:r>
          </a:p>
        </p:txBody>
      </p:sp>
      <p:sp>
        <p:nvSpPr>
          <p:cNvPr id="3" name="object 3"/>
          <p:cNvSpPr txBox="1"/>
          <p:nvPr/>
        </p:nvSpPr>
        <p:spPr>
          <a:xfrm>
            <a:off x="222605" y="1448258"/>
            <a:ext cx="4782820" cy="2940549"/>
          </a:xfrm>
          <a:prstGeom prst="rect">
            <a:avLst/>
          </a:prstGeom>
        </p:spPr>
        <p:txBody>
          <a:bodyPr vert="horz" wrap="square" lIns="0" tIns="153670" rIns="0" bIns="0" rtlCol="0">
            <a:spAutoFit/>
          </a:bodyPr>
          <a:lstStyle/>
          <a:p>
            <a:pPr marL="12700">
              <a:lnSpc>
                <a:spcPct val="100000"/>
              </a:lnSpc>
              <a:spcBef>
                <a:spcPts val="1210"/>
              </a:spcBef>
              <a:tabLst>
                <a:tab pos="354965" algn="l"/>
              </a:tabLst>
            </a:pPr>
            <a:r>
              <a:rPr spc="105" dirty="0">
                <a:solidFill>
                  <a:srgbClr val="5FCAEE"/>
                </a:solidFill>
                <a:latin typeface="DejaVu Sans"/>
                <a:cs typeface="DejaVu Sans"/>
              </a:rPr>
              <a:t>▶</a:t>
            </a:r>
            <a:r>
              <a:rPr dirty="0">
                <a:solidFill>
                  <a:srgbClr val="5FCAEE"/>
                </a:solidFill>
                <a:latin typeface="DejaVu Sans"/>
                <a:cs typeface="DejaVu Sans"/>
              </a:rPr>
              <a:t>	</a:t>
            </a:r>
            <a:r>
              <a:rPr dirty="0">
                <a:latin typeface="Times New Roman"/>
                <a:cs typeface="Times New Roman"/>
              </a:rPr>
              <a:t>Python</a:t>
            </a:r>
            <a:r>
              <a:rPr spc="-25" dirty="0">
                <a:latin typeface="Times New Roman"/>
                <a:cs typeface="Times New Roman"/>
              </a:rPr>
              <a:t> </a:t>
            </a:r>
            <a:r>
              <a:rPr dirty="0">
                <a:latin typeface="Times New Roman"/>
                <a:cs typeface="Times New Roman"/>
              </a:rPr>
              <a:t>version</a:t>
            </a:r>
            <a:r>
              <a:rPr spc="5" dirty="0">
                <a:latin typeface="Times New Roman"/>
                <a:cs typeface="Times New Roman"/>
              </a:rPr>
              <a:t> </a:t>
            </a:r>
            <a:r>
              <a:rPr dirty="0">
                <a:latin typeface="Times New Roman"/>
                <a:cs typeface="Times New Roman"/>
              </a:rPr>
              <a:t>3.10.2</a:t>
            </a:r>
            <a:r>
              <a:rPr spc="-15" dirty="0">
                <a:latin typeface="Times New Roman"/>
                <a:cs typeface="Times New Roman"/>
              </a:rPr>
              <a:t> </a:t>
            </a:r>
            <a:r>
              <a:rPr spc="-10" dirty="0">
                <a:latin typeface="Times New Roman"/>
                <a:cs typeface="Times New Roman"/>
              </a:rPr>
              <a:t>CNN</a:t>
            </a:r>
            <a:r>
              <a:rPr spc="-95" dirty="0">
                <a:latin typeface="Times New Roman"/>
                <a:cs typeface="Times New Roman"/>
              </a:rPr>
              <a:t> </a:t>
            </a:r>
            <a:r>
              <a:rPr dirty="0">
                <a:latin typeface="Times New Roman"/>
                <a:cs typeface="Times New Roman"/>
              </a:rPr>
              <a:t>Algorithm </a:t>
            </a:r>
            <a:r>
              <a:rPr spc="-10" dirty="0">
                <a:latin typeface="Times New Roman"/>
                <a:cs typeface="Times New Roman"/>
              </a:rPr>
              <a:t>OpenCV</a:t>
            </a:r>
            <a:endParaRPr dirty="0">
              <a:latin typeface="Times New Roman"/>
              <a:cs typeface="Times New Roman"/>
            </a:endParaRPr>
          </a:p>
          <a:p>
            <a:pPr marL="12700">
              <a:lnSpc>
                <a:spcPct val="100000"/>
              </a:lnSpc>
              <a:spcBef>
                <a:spcPts val="1105"/>
              </a:spcBef>
              <a:tabLst>
                <a:tab pos="354965" algn="l"/>
              </a:tabLst>
            </a:pPr>
            <a:r>
              <a:rPr spc="90" dirty="0">
                <a:solidFill>
                  <a:srgbClr val="5FCAEE"/>
                </a:solidFill>
                <a:latin typeface="DejaVu Sans"/>
                <a:cs typeface="DejaVu Sans"/>
              </a:rPr>
              <a:t>▶</a:t>
            </a:r>
            <a:r>
              <a:rPr dirty="0">
                <a:solidFill>
                  <a:srgbClr val="5FCAEE"/>
                </a:solidFill>
                <a:latin typeface="DejaVu Sans"/>
                <a:cs typeface="DejaVu Sans"/>
              </a:rPr>
              <a:t>	</a:t>
            </a:r>
            <a:r>
              <a:rPr spc="-20" dirty="0">
                <a:latin typeface="Times New Roman"/>
                <a:cs typeface="Times New Roman"/>
              </a:rPr>
              <a:t>AAQI</a:t>
            </a:r>
            <a:endParaRPr dirty="0">
              <a:latin typeface="Times New Roman"/>
              <a:cs typeface="Times New Roman"/>
            </a:endParaRPr>
          </a:p>
          <a:p>
            <a:pPr marL="12700">
              <a:lnSpc>
                <a:spcPct val="100000"/>
              </a:lnSpc>
              <a:spcBef>
                <a:spcPts val="1095"/>
              </a:spcBef>
              <a:tabLst>
                <a:tab pos="354965" algn="l"/>
              </a:tabLst>
            </a:pPr>
            <a:r>
              <a:rPr spc="90" dirty="0">
                <a:solidFill>
                  <a:srgbClr val="5FCAEE"/>
                </a:solidFill>
                <a:latin typeface="DejaVu Sans"/>
                <a:cs typeface="DejaVu Sans"/>
              </a:rPr>
              <a:t>▶</a:t>
            </a:r>
            <a:r>
              <a:rPr dirty="0">
                <a:solidFill>
                  <a:srgbClr val="5FCAEE"/>
                </a:solidFill>
                <a:latin typeface="DejaVu Sans"/>
                <a:cs typeface="DejaVu Sans"/>
              </a:rPr>
              <a:t>	</a:t>
            </a:r>
            <a:r>
              <a:rPr spc="-10" dirty="0">
                <a:latin typeface="Times New Roman"/>
                <a:cs typeface="Times New Roman"/>
              </a:rPr>
              <a:t>Geospatial</a:t>
            </a:r>
            <a:endParaRPr dirty="0">
              <a:latin typeface="Times New Roman"/>
              <a:cs typeface="Times New Roman"/>
            </a:endParaRPr>
          </a:p>
          <a:p>
            <a:pPr marL="12700">
              <a:lnSpc>
                <a:spcPct val="100000"/>
              </a:lnSpc>
              <a:spcBef>
                <a:spcPts val="1100"/>
              </a:spcBef>
              <a:tabLst>
                <a:tab pos="354965" algn="l"/>
              </a:tabLst>
            </a:pPr>
            <a:r>
              <a:rPr spc="90" dirty="0">
                <a:solidFill>
                  <a:srgbClr val="5FCAEE"/>
                </a:solidFill>
                <a:latin typeface="DejaVu Sans"/>
                <a:cs typeface="DejaVu Sans"/>
              </a:rPr>
              <a:t>▶</a:t>
            </a:r>
            <a:r>
              <a:rPr dirty="0">
                <a:solidFill>
                  <a:srgbClr val="5FCAEE"/>
                </a:solidFill>
                <a:latin typeface="DejaVu Sans"/>
                <a:cs typeface="DejaVu Sans"/>
              </a:rPr>
              <a:t>	</a:t>
            </a:r>
            <a:r>
              <a:rPr spc="-25" dirty="0">
                <a:latin typeface="Times New Roman"/>
                <a:cs typeface="Times New Roman"/>
              </a:rPr>
              <a:t>NLP</a:t>
            </a:r>
            <a:endParaRPr dirty="0">
              <a:latin typeface="Times New Roman"/>
              <a:cs typeface="Times New Roman"/>
            </a:endParaRPr>
          </a:p>
          <a:p>
            <a:pPr marL="12700">
              <a:lnSpc>
                <a:spcPct val="100000"/>
              </a:lnSpc>
              <a:spcBef>
                <a:spcPts val="1110"/>
              </a:spcBef>
              <a:tabLst>
                <a:tab pos="354965" algn="l"/>
              </a:tabLst>
            </a:pPr>
            <a:r>
              <a:rPr spc="90" dirty="0">
                <a:solidFill>
                  <a:srgbClr val="5FCAEE"/>
                </a:solidFill>
                <a:latin typeface="DejaVu Sans"/>
                <a:cs typeface="DejaVu Sans"/>
              </a:rPr>
              <a:t>▶</a:t>
            </a:r>
            <a:r>
              <a:rPr dirty="0">
                <a:solidFill>
                  <a:srgbClr val="5FCAEE"/>
                </a:solidFill>
                <a:latin typeface="DejaVu Sans"/>
                <a:cs typeface="DejaVu Sans"/>
              </a:rPr>
              <a:t>	</a:t>
            </a:r>
            <a:r>
              <a:rPr spc="-20" dirty="0">
                <a:latin typeface="Times New Roman"/>
                <a:cs typeface="Times New Roman"/>
              </a:rPr>
              <a:t>Tensorflow</a:t>
            </a:r>
            <a:r>
              <a:rPr spc="-45" dirty="0">
                <a:latin typeface="Times New Roman"/>
                <a:cs typeface="Times New Roman"/>
              </a:rPr>
              <a:t> </a:t>
            </a:r>
            <a:r>
              <a:rPr spc="-10" dirty="0">
                <a:latin typeface="Times New Roman"/>
                <a:cs typeface="Times New Roman"/>
              </a:rPr>
              <a:t>2.14.0</a:t>
            </a:r>
            <a:endParaRPr dirty="0">
              <a:latin typeface="Times New Roman"/>
              <a:cs typeface="Times New Roman"/>
            </a:endParaRPr>
          </a:p>
          <a:p>
            <a:pPr marL="12700">
              <a:lnSpc>
                <a:spcPct val="100000"/>
              </a:lnSpc>
              <a:spcBef>
                <a:spcPts val="1055"/>
              </a:spcBef>
              <a:tabLst>
                <a:tab pos="354965" algn="l"/>
              </a:tabLst>
            </a:pPr>
            <a:r>
              <a:rPr spc="90" dirty="0">
                <a:solidFill>
                  <a:srgbClr val="5FCAEE"/>
                </a:solidFill>
                <a:latin typeface="DejaVu Sans"/>
                <a:cs typeface="DejaVu Sans"/>
              </a:rPr>
              <a:t>▶</a:t>
            </a:r>
            <a:r>
              <a:rPr dirty="0">
                <a:solidFill>
                  <a:srgbClr val="5FCAEE"/>
                </a:solidFill>
                <a:latin typeface="DejaVu Sans"/>
                <a:cs typeface="DejaVu Sans"/>
              </a:rPr>
              <a:t>	</a:t>
            </a:r>
            <a:r>
              <a:rPr dirty="0" err="1">
                <a:latin typeface="Times New Roman"/>
                <a:cs typeface="Times New Roman"/>
              </a:rPr>
              <a:t>Keras</a:t>
            </a:r>
            <a:r>
              <a:rPr spc="-45" dirty="0">
                <a:latin typeface="Times New Roman"/>
                <a:cs typeface="Times New Roman"/>
              </a:rPr>
              <a:t> </a:t>
            </a:r>
            <a:r>
              <a:rPr spc="-10" dirty="0">
                <a:latin typeface="Times New Roman"/>
                <a:cs typeface="Times New Roman"/>
              </a:rPr>
              <a:t>2.14.0</a:t>
            </a:r>
            <a:endParaRPr lang="en-US" spc="-10" dirty="0">
              <a:latin typeface="Times New Roman"/>
              <a:cs typeface="Times New Roman"/>
            </a:endParaRPr>
          </a:p>
          <a:p>
            <a:pPr marL="12700">
              <a:spcBef>
                <a:spcPts val="1055"/>
              </a:spcBef>
              <a:tabLst>
                <a:tab pos="354965" algn="l"/>
              </a:tabLst>
            </a:pPr>
            <a:r>
              <a:rPr lang="en-US" spc="90" dirty="0">
                <a:solidFill>
                  <a:srgbClr val="5FCAEE"/>
                </a:solidFill>
                <a:latin typeface="DejaVu Sans"/>
                <a:cs typeface="DejaVu Sans"/>
              </a:rPr>
              <a:t>▶ </a:t>
            </a:r>
            <a:r>
              <a:rPr lang="en-US" spc="90" dirty="0">
                <a:solidFill>
                  <a:schemeClr val="tx1"/>
                </a:solidFill>
                <a:latin typeface="Times New Roman" panose="02020603050405020304" pitchFamily="18" charset="0"/>
                <a:cs typeface="Times New Roman" panose="02020603050405020304" pitchFamily="18" charset="0"/>
              </a:rPr>
              <a:t>CNN</a:t>
            </a:r>
            <a:endParaRPr lang="en-US" b="1" spc="-1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p:cNvSpPr txBox="1">
            <a:spLocks noGrp="1"/>
          </p:cNvSpPr>
          <p:nvPr>
            <p:ph type="title"/>
          </p:nvPr>
        </p:nvSpPr>
        <p:spPr>
          <a:xfrm>
            <a:off x="165100" y="123825"/>
            <a:ext cx="5509362" cy="566822"/>
          </a:xfrm>
          <a:prstGeom prst="rect">
            <a:avLst/>
          </a:prstGeom>
        </p:spPr>
        <p:txBody>
          <a:bodyPr vert="horz" wrap="square" lIns="0" tIns="12700" rIns="0" bIns="0" rtlCol="0">
            <a:spAutoFit/>
          </a:bodyPr>
          <a:lstStyle/>
          <a:p>
            <a:pPr marL="12700">
              <a:lnSpc>
                <a:spcPct val="100000"/>
              </a:lnSpc>
              <a:spcBef>
                <a:spcPts val="100"/>
              </a:spcBef>
            </a:pPr>
            <a:r>
              <a:rPr lang="en-US" dirty="0" err="1"/>
              <a:t>Architechure</a:t>
            </a:r>
            <a:r>
              <a:rPr lang="en-US" dirty="0"/>
              <a:t> diagram</a:t>
            </a:r>
            <a:endParaRPr spc="-10" dirty="0"/>
          </a:p>
        </p:txBody>
      </p:sp>
      <p:pic>
        <p:nvPicPr>
          <p:cNvPr id="3" name="Picture 2">
            <a:extLst>
              <a:ext uri="{FF2B5EF4-FFF2-40B4-BE49-F238E27FC236}">
                <a16:creationId xmlns:a16="http://schemas.microsoft.com/office/drawing/2014/main" id="{C2E6DAFA-C95F-BA57-3098-CF1249B587C5}"/>
              </a:ext>
            </a:extLst>
          </p:cNvPr>
          <p:cNvPicPr>
            <a:picLocks noChangeAspect="1"/>
          </p:cNvPicPr>
          <p:nvPr/>
        </p:nvPicPr>
        <p:blipFill>
          <a:blip r:embed="rId2"/>
          <a:stretch>
            <a:fillRect/>
          </a:stretch>
        </p:blipFill>
        <p:spPr>
          <a:xfrm>
            <a:off x="546100" y="690647"/>
            <a:ext cx="8763000" cy="689707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7715" rIns="0" bIns="0" rtlCol="0">
            <a:spAutoFit/>
          </a:bodyPr>
          <a:lstStyle/>
          <a:p>
            <a:pPr marL="208279">
              <a:lnSpc>
                <a:spcPct val="100000"/>
              </a:lnSpc>
              <a:spcBef>
                <a:spcPts val="100"/>
              </a:spcBef>
            </a:pPr>
            <a:r>
              <a:rPr spc="-10" dirty="0"/>
              <a:t>References</a:t>
            </a:r>
          </a:p>
        </p:txBody>
      </p:sp>
      <p:sp>
        <p:nvSpPr>
          <p:cNvPr id="3" name="object 3"/>
          <p:cNvSpPr txBox="1"/>
          <p:nvPr/>
        </p:nvSpPr>
        <p:spPr>
          <a:xfrm>
            <a:off x="568325" y="1502410"/>
            <a:ext cx="8207375" cy="5276444"/>
          </a:xfrm>
          <a:prstGeom prst="rect">
            <a:avLst/>
          </a:prstGeom>
        </p:spPr>
        <p:txBody>
          <a:bodyPr vert="horz" wrap="square" lIns="0" tIns="13335" rIns="0" bIns="0" rtlCol="0">
            <a:spAutoFit/>
          </a:bodyPr>
          <a:lstStyle/>
          <a:p>
            <a:pPr marR="0" lvl="0" algn="just" defTabSz="914400" eaLnBrk="1" fontAlgn="auto" latinLnBrk="0" hangingPunct="1">
              <a:lnSpc>
                <a:spcPct val="100000"/>
              </a:lnSpc>
              <a:spcBef>
                <a:spcPts val="0"/>
              </a:spcBef>
              <a:spcAft>
                <a:spcPts val="0"/>
              </a:spcAft>
              <a:buClrTx/>
              <a:buSzTx/>
              <a:tabLst/>
              <a:defRPr/>
            </a:pPr>
            <a:r>
              <a:rPr lang="en-US" b="0" i="0" dirty="0">
                <a:solidFill>
                  <a:srgbClr val="222222"/>
                </a:solidFill>
                <a:effectLst/>
                <a:latin typeface="Times New Roman" panose="02020603050405020304" pitchFamily="18" charset="0"/>
                <a:cs typeface="Times New Roman" panose="02020603050405020304" pitchFamily="18" charset="0"/>
              </a:rPr>
              <a:t>[1] Dinesh, RS Sai, et al. "Artificial Intelligence based Vision and Voice Assistant[5]." </a:t>
            </a:r>
            <a:r>
              <a:rPr lang="en-US" b="0" i="1" dirty="0">
                <a:solidFill>
                  <a:srgbClr val="222222"/>
                </a:solidFill>
                <a:effectLst/>
                <a:latin typeface="Times New Roman" panose="02020603050405020304" pitchFamily="18" charset="0"/>
                <a:cs typeface="Times New Roman" panose="02020603050405020304" pitchFamily="18" charset="0"/>
              </a:rPr>
              <a:t>2022 International Conference on Electronics and Renewable Systems (ICEARS)</a:t>
            </a:r>
            <a:r>
              <a:rPr lang="en-US" b="0" i="0" dirty="0">
                <a:solidFill>
                  <a:srgbClr val="222222"/>
                </a:solidFill>
                <a:effectLst/>
                <a:latin typeface="Times New Roman" panose="02020603050405020304" pitchFamily="18" charset="0"/>
                <a:cs typeface="Times New Roman" panose="02020603050405020304" pitchFamily="18" charset="0"/>
              </a:rPr>
              <a:t>. IEEE, 2022. </a:t>
            </a:r>
            <a:r>
              <a:rPr lang="en-IN" i="0" u="none" strike="noStrike" baseline="0" dirty="0">
                <a:solidFill>
                  <a:schemeClr val="tx1"/>
                </a:solidFill>
                <a:latin typeface="Times New Roman" panose="02020603050405020304" pitchFamily="18" charset="0"/>
                <a:ea typeface="+mn-ea"/>
                <a:cs typeface="Times New Roman" panose="02020603050405020304" pitchFamily="18" charset="0"/>
              </a:rPr>
              <a:t>Vijaya Chandra </a:t>
            </a:r>
            <a:r>
              <a:rPr lang="en-IN" i="0" u="none" strike="noStrike" baseline="0" dirty="0" err="1">
                <a:solidFill>
                  <a:schemeClr val="tx1"/>
                </a:solidFill>
                <a:latin typeface="Times New Roman" panose="02020603050405020304" pitchFamily="18" charset="0"/>
                <a:ea typeface="+mn-ea"/>
                <a:cs typeface="Times New Roman" panose="02020603050405020304" pitchFamily="18" charset="0"/>
              </a:rPr>
              <a:t>Jadala</a:t>
            </a:r>
            <a:r>
              <a:rPr lang="en-IN" i="0" u="none" strike="noStrike" baseline="0" dirty="0">
                <a:solidFill>
                  <a:schemeClr val="tx1"/>
                </a:solidFill>
                <a:latin typeface="Times New Roman" panose="02020603050405020304" pitchFamily="18" charset="0"/>
                <a:ea typeface="+mn-ea"/>
                <a:cs typeface="Times New Roman" panose="02020603050405020304" pitchFamily="18" charset="0"/>
              </a:rPr>
              <a:t>, VSRK Sarma</a:t>
            </a:r>
            <a:r>
              <a:rPr lang="en-IN" b="1" i="0" u="none" strike="noStrike" baseline="0" dirty="0">
                <a:solidFill>
                  <a:schemeClr val="tx1"/>
                </a:solidFill>
                <a:latin typeface="Times New Roman" panose="02020603050405020304" pitchFamily="18" charset="0"/>
                <a:ea typeface="+mn-ea"/>
                <a:cs typeface="Times New Roman" panose="02020603050405020304" pitchFamily="18" charset="0"/>
              </a:rPr>
              <a:t>,</a:t>
            </a:r>
            <a:r>
              <a:rPr lang="en-IN" b="1" dirty="0">
                <a:solidFill>
                  <a:schemeClr val="tx1"/>
                </a:solidFill>
                <a:latin typeface="Times New Roman" panose="02020603050405020304" pitchFamily="18" charset="0"/>
                <a:ea typeface="+mn-ea"/>
                <a:cs typeface="Times New Roman" panose="02020603050405020304" pitchFamily="18" charset="0"/>
              </a:rPr>
              <a:t> </a:t>
            </a:r>
            <a:r>
              <a:rPr lang="en-IN" b="1" i="0" u="none" strike="noStrike" baseline="0" dirty="0">
                <a:solidFill>
                  <a:schemeClr val="tx1"/>
                </a:solidFill>
                <a:latin typeface="Times New Roman" panose="02020603050405020304" pitchFamily="18" charset="0"/>
                <a:ea typeface="+mn-ea"/>
                <a:cs typeface="Times New Roman" panose="02020603050405020304" pitchFamily="18" charset="0"/>
              </a:rPr>
              <a:t>Intelligent Voice Assistant by Using OpenCV Approach, 2024.</a:t>
            </a:r>
          </a:p>
          <a:p>
            <a:pPr marR="0" lvl="0" algn="just" defTabSz="914400" eaLnBrk="1" fontAlgn="auto" latinLnBrk="0" hangingPunct="1">
              <a:lnSpc>
                <a:spcPct val="100000"/>
              </a:lnSpc>
              <a:spcBef>
                <a:spcPts val="0"/>
              </a:spcBef>
              <a:spcAft>
                <a:spcPts val="0"/>
              </a:spcAft>
              <a:buClrTx/>
              <a:buSzTx/>
              <a:tabLst/>
              <a:defRPr/>
            </a:pPr>
            <a:endParaRPr lang="en-IN" b="1" dirty="0">
              <a:solidFill>
                <a:schemeClr val="tx1"/>
              </a:solidFill>
              <a:latin typeface="Times New Roman" panose="02020603050405020304" pitchFamily="18" charset="0"/>
              <a:ea typeface="+mn-ea"/>
              <a:cs typeface="Times New Roman" panose="02020603050405020304" pitchFamily="18" charset="0"/>
            </a:endParaRPr>
          </a:p>
          <a:p>
            <a:pPr algn="just">
              <a:defRPr/>
            </a:pPr>
            <a:r>
              <a:rPr lang="en-US" b="0" i="0" dirty="0">
                <a:solidFill>
                  <a:srgbClr val="222222"/>
                </a:solidFill>
                <a:effectLst/>
                <a:latin typeface="Times New Roman" panose="02020603050405020304" pitchFamily="18" charset="0"/>
                <a:cs typeface="Times New Roman" panose="02020603050405020304" pitchFamily="18" charset="0"/>
              </a:rPr>
              <a:t>[2] </a:t>
            </a:r>
            <a:r>
              <a:rPr lang="en-US" b="0" i="0" dirty="0" err="1">
                <a:solidFill>
                  <a:srgbClr val="222222"/>
                </a:solidFill>
                <a:effectLst/>
                <a:latin typeface="Times New Roman" panose="02020603050405020304" pitchFamily="18" charset="0"/>
                <a:cs typeface="Times New Roman" panose="02020603050405020304" pitchFamily="18" charset="0"/>
              </a:rPr>
              <a:t>Gowthamy</a:t>
            </a:r>
            <a:r>
              <a:rPr lang="en-US" b="0" i="0" dirty="0">
                <a:solidFill>
                  <a:srgbClr val="222222"/>
                </a:solidFill>
                <a:effectLst/>
                <a:latin typeface="Times New Roman" panose="02020603050405020304" pitchFamily="18" charset="0"/>
                <a:cs typeface="Times New Roman" panose="02020603050405020304" pitchFamily="18" charset="0"/>
              </a:rPr>
              <a:t>, J., et al</a:t>
            </a:r>
            <a:r>
              <a:rPr lang="en-US" b="1" i="0" dirty="0">
                <a:solidFill>
                  <a:srgbClr val="222222"/>
                </a:solidFill>
                <a:effectLst/>
                <a:latin typeface="Times New Roman" panose="02020603050405020304" pitchFamily="18" charset="0"/>
                <a:cs typeface="Times New Roman" panose="02020603050405020304" pitchFamily="18" charset="0"/>
              </a:rPr>
              <a:t>. "Enhanced AI Voice Assistance using Machine Learning and NLP.</a:t>
            </a:r>
            <a:r>
              <a:rPr lang="en-US" i="0" dirty="0">
                <a:solidFill>
                  <a:srgbClr val="222222"/>
                </a:solidFill>
                <a:effectLst/>
                <a:latin typeface="Times New Roman" panose="02020603050405020304" pitchFamily="18" charset="0"/>
                <a:cs typeface="Times New Roman" panose="02020603050405020304" pitchFamily="18" charset="0"/>
              </a:rPr>
              <a:t>[7]</a:t>
            </a:r>
            <a:r>
              <a:rPr lang="en-US" b="1" i="0" dirty="0">
                <a:solidFill>
                  <a:srgbClr val="222222"/>
                </a:solidFill>
                <a:effectLst/>
                <a:latin typeface="Times New Roman" panose="02020603050405020304" pitchFamily="18" charset="0"/>
                <a:cs typeface="Times New Roman" panose="02020603050405020304" pitchFamily="18" charset="0"/>
              </a:rPr>
              <a:t>" </a:t>
            </a:r>
            <a:r>
              <a:rPr lang="en-US" b="1" i="1" dirty="0">
                <a:solidFill>
                  <a:srgbClr val="222222"/>
                </a:solidFill>
                <a:effectLst/>
                <a:latin typeface="Times New Roman" panose="02020603050405020304" pitchFamily="18" charset="0"/>
                <a:cs typeface="Times New Roman" panose="02020603050405020304" pitchFamily="18" charset="0"/>
              </a:rPr>
              <a:t>2023 </a:t>
            </a:r>
            <a:r>
              <a:rPr lang="en-US" b="0" i="1" dirty="0">
                <a:solidFill>
                  <a:srgbClr val="222222"/>
                </a:solidFill>
                <a:effectLst/>
                <a:latin typeface="Times New Roman" panose="02020603050405020304" pitchFamily="18" charset="0"/>
                <a:cs typeface="Times New Roman" panose="02020603050405020304" pitchFamily="18" charset="0"/>
              </a:rPr>
              <a:t>Third International Conference on Smart Technologies, Communication and Robotics (STCR)</a:t>
            </a:r>
            <a:r>
              <a:rPr lang="en-US" b="0" i="0" dirty="0">
                <a:solidFill>
                  <a:srgbClr val="222222"/>
                </a:solidFill>
                <a:effectLst/>
                <a:latin typeface="Times New Roman" panose="02020603050405020304" pitchFamily="18" charset="0"/>
                <a:cs typeface="Times New Roman" panose="02020603050405020304" pitchFamily="18" charset="0"/>
              </a:rPr>
              <a:t>. Vol. 1. IEEE, 2023.</a:t>
            </a:r>
          </a:p>
          <a:p>
            <a:pPr algn="just">
              <a:defRPr/>
            </a:pPr>
            <a:endParaRPr lang="en-US" b="0" i="0" dirty="0">
              <a:solidFill>
                <a:srgbClr val="222222"/>
              </a:solidFill>
              <a:effectLst/>
              <a:latin typeface="Times New Roman" panose="02020603050405020304" pitchFamily="18" charset="0"/>
              <a:cs typeface="Times New Roman" panose="02020603050405020304" pitchFamily="18" charset="0"/>
            </a:endParaRPr>
          </a:p>
          <a:p>
            <a:pPr algn="just">
              <a:defRPr/>
            </a:pPr>
            <a:r>
              <a:rPr lang="en-US" b="0" i="0" dirty="0">
                <a:solidFill>
                  <a:srgbClr val="222222"/>
                </a:solidFill>
                <a:effectLst/>
                <a:latin typeface="Times New Roman" panose="02020603050405020304" pitchFamily="18" charset="0"/>
                <a:cs typeface="Times New Roman" panose="02020603050405020304" pitchFamily="18" charset="0"/>
              </a:rPr>
              <a:t>[3] </a:t>
            </a:r>
            <a:r>
              <a:rPr lang="en-US" b="0" i="0" dirty="0" err="1">
                <a:solidFill>
                  <a:srgbClr val="222222"/>
                </a:solidFill>
                <a:effectLst/>
                <a:latin typeface="Times New Roman" panose="02020603050405020304" pitchFamily="18" charset="0"/>
                <a:cs typeface="Times New Roman" panose="02020603050405020304" pitchFamily="18" charset="0"/>
              </a:rPr>
              <a:t>Nalavade</a:t>
            </a:r>
            <a:r>
              <a:rPr lang="en-US" b="0" i="0" dirty="0">
                <a:solidFill>
                  <a:srgbClr val="222222"/>
                </a:solidFill>
                <a:effectLst/>
                <a:latin typeface="Times New Roman" panose="02020603050405020304" pitchFamily="18" charset="0"/>
                <a:cs typeface="Times New Roman" panose="02020603050405020304" pitchFamily="18" charset="0"/>
              </a:rPr>
              <a:t>, Jagannath E., and </a:t>
            </a:r>
            <a:r>
              <a:rPr lang="en-US" b="0" i="0" dirty="0" err="1">
                <a:solidFill>
                  <a:srgbClr val="222222"/>
                </a:solidFill>
                <a:effectLst/>
                <a:latin typeface="Times New Roman" panose="02020603050405020304" pitchFamily="18" charset="0"/>
                <a:cs typeface="Times New Roman" panose="02020603050405020304" pitchFamily="18" charset="0"/>
              </a:rPr>
              <a:t>Rutuja</a:t>
            </a:r>
            <a:r>
              <a:rPr lang="en-US" b="0" i="0" dirty="0">
                <a:solidFill>
                  <a:srgbClr val="222222"/>
                </a:solidFill>
                <a:effectLst/>
                <a:latin typeface="Times New Roman" panose="02020603050405020304" pitchFamily="18" charset="0"/>
                <a:cs typeface="Times New Roman" panose="02020603050405020304" pitchFamily="18" charset="0"/>
              </a:rPr>
              <a:t> Sanjay Patil</a:t>
            </a:r>
            <a:r>
              <a:rPr lang="en-US" b="1" i="0" dirty="0">
                <a:solidFill>
                  <a:srgbClr val="222222"/>
                </a:solidFill>
                <a:effectLst/>
                <a:latin typeface="Times New Roman" panose="02020603050405020304" pitchFamily="18" charset="0"/>
                <a:cs typeface="Times New Roman" panose="02020603050405020304" pitchFamily="18" charset="0"/>
              </a:rPr>
              <a:t>. "Driver Drowsiness Detection System Using Deep Neural Network." </a:t>
            </a:r>
            <a:r>
              <a:rPr lang="en-US" b="1" i="1" dirty="0">
                <a:solidFill>
                  <a:srgbClr val="222222"/>
                </a:solidFill>
                <a:effectLst/>
                <a:latin typeface="Times New Roman" panose="02020603050405020304" pitchFamily="18" charset="0"/>
                <a:cs typeface="Times New Roman" panose="02020603050405020304" pitchFamily="18" charset="0"/>
              </a:rPr>
              <a:t>2022 </a:t>
            </a:r>
            <a:r>
              <a:rPr lang="en-US" b="0" i="1" dirty="0">
                <a:solidFill>
                  <a:srgbClr val="222222"/>
                </a:solidFill>
                <a:effectLst/>
                <a:latin typeface="Times New Roman" panose="02020603050405020304" pitchFamily="18" charset="0"/>
                <a:cs typeface="Times New Roman" panose="02020603050405020304" pitchFamily="18" charset="0"/>
              </a:rPr>
              <a:t>3rd International Conference on Computing, Analytics and Networks (ICAN)</a:t>
            </a:r>
            <a:r>
              <a:rPr lang="en-US" b="0" i="0" dirty="0">
                <a:solidFill>
                  <a:srgbClr val="222222"/>
                </a:solidFill>
                <a:effectLst/>
                <a:latin typeface="Times New Roman" panose="02020603050405020304" pitchFamily="18" charset="0"/>
                <a:cs typeface="Times New Roman" panose="02020603050405020304" pitchFamily="18" charset="0"/>
              </a:rPr>
              <a:t>. IEEE, 2022. </a:t>
            </a:r>
          </a:p>
          <a:p>
            <a:pPr algn="just">
              <a:defRPr/>
            </a:pPr>
            <a:endParaRPr lang="en-US" b="0" i="0" dirty="0">
              <a:solidFill>
                <a:srgbClr val="222222"/>
              </a:solidFill>
              <a:effectLst/>
              <a:latin typeface="Times New Roman" panose="02020603050405020304" pitchFamily="18" charset="0"/>
              <a:cs typeface="Times New Roman" panose="02020603050405020304" pitchFamily="18" charset="0"/>
            </a:endParaRPr>
          </a:p>
          <a:p>
            <a:pPr algn="just">
              <a:defRPr/>
            </a:pPr>
            <a:r>
              <a:rPr lang="fi-FI" b="0" i="0" u="none" strike="noStrike" baseline="0" dirty="0">
                <a:solidFill>
                  <a:schemeClr val="tx1"/>
                </a:solidFill>
                <a:latin typeface="Times New Roman" panose="02020603050405020304" pitchFamily="18" charset="0"/>
                <a:ea typeface="+mn-ea"/>
                <a:cs typeface="Times New Roman" panose="02020603050405020304" pitchFamily="18" charset="0"/>
              </a:rPr>
              <a:t>[4] R Kannan Palamakula Jahnavi M Megha</a:t>
            </a:r>
            <a:r>
              <a:rPr lang="fi-FI" b="1" i="0" u="none" strike="noStrike" baseline="0" dirty="0">
                <a:solidFill>
                  <a:schemeClr val="tx1"/>
                </a:solidFill>
                <a:latin typeface="Times New Roman" panose="02020603050405020304" pitchFamily="18" charset="0"/>
                <a:ea typeface="+mn-ea"/>
                <a:cs typeface="Times New Roman" panose="02020603050405020304" pitchFamily="18" charset="0"/>
              </a:rPr>
              <a:t>, </a:t>
            </a:r>
            <a:r>
              <a:rPr lang="en-US" b="1" i="0" u="none" strike="noStrike" baseline="0" dirty="0">
                <a:solidFill>
                  <a:schemeClr val="tx1"/>
                </a:solidFill>
                <a:latin typeface="Times New Roman" panose="02020603050405020304" pitchFamily="18" charset="0"/>
                <a:ea typeface="+mn-ea"/>
                <a:cs typeface="Times New Roman" panose="02020603050405020304" pitchFamily="18" charset="0"/>
              </a:rPr>
              <a:t>Driver Drowsiness Detection and Alert System, 2023.</a:t>
            </a:r>
          </a:p>
          <a:p>
            <a:pPr algn="just">
              <a:defRPr/>
            </a:pPr>
            <a:endParaRPr lang="en-US" b="1" dirty="0">
              <a:solidFill>
                <a:schemeClr val="tx1"/>
              </a:solidFill>
              <a:latin typeface="Times New Roman" panose="02020603050405020304" pitchFamily="18" charset="0"/>
              <a:ea typeface="+mn-ea"/>
              <a:cs typeface="Times New Roman" panose="02020603050405020304" pitchFamily="18" charset="0"/>
            </a:endParaRPr>
          </a:p>
          <a:p>
            <a:pPr algn="just">
              <a:defRPr/>
            </a:pPr>
            <a:r>
              <a:rPr lang="en-US" i="0" dirty="0">
                <a:solidFill>
                  <a:schemeClr val="tx1"/>
                </a:solidFill>
                <a:effectLst/>
                <a:latin typeface="Times New Roman" panose="02020603050405020304" pitchFamily="18" charset="0"/>
                <a:ea typeface="+mn-ea"/>
                <a:cs typeface="Times New Roman" panose="02020603050405020304" pitchFamily="18" charset="0"/>
              </a:rPr>
              <a:t>[5] </a:t>
            </a:r>
            <a:r>
              <a:rPr lang="en-US" b="0" i="0" dirty="0">
                <a:solidFill>
                  <a:srgbClr val="222222"/>
                </a:solidFill>
                <a:effectLst/>
                <a:latin typeface="Times New Roman" panose="02020603050405020304" pitchFamily="18" charset="0"/>
                <a:cs typeface="Times New Roman" panose="02020603050405020304" pitchFamily="18" charset="0"/>
              </a:rPr>
              <a:t>Prasath, N., J. </a:t>
            </a:r>
            <a:r>
              <a:rPr lang="en-US" b="0" i="0" dirty="0" err="1">
                <a:solidFill>
                  <a:srgbClr val="222222"/>
                </a:solidFill>
                <a:effectLst/>
                <a:latin typeface="Times New Roman" panose="02020603050405020304" pitchFamily="18" charset="0"/>
                <a:cs typeface="Times New Roman" panose="02020603050405020304" pitchFamily="18" charset="0"/>
              </a:rPr>
              <a:t>Sreemathy</a:t>
            </a:r>
            <a:r>
              <a:rPr lang="en-US" b="0" i="0" dirty="0">
                <a:solidFill>
                  <a:srgbClr val="222222"/>
                </a:solidFill>
                <a:effectLst/>
                <a:latin typeface="Times New Roman" panose="02020603050405020304" pitchFamily="18" charset="0"/>
                <a:cs typeface="Times New Roman" panose="02020603050405020304" pitchFamily="18" charset="0"/>
              </a:rPr>
              <a:t>, and P. </a:t>
            </a:r>
            <a:r>
              <a:rPr lang="en-US" b="0" i="0" dirty="0" err="1">
                <a:solidFill>
                  <a:srgbClr val="222222"/>
                </a:solidFill>
                <a:effectLst/>
                <a:latin typeface="Times New Roman" panose="02020603050405020304" pitchFamily="18" charset="0"/>
                <a:cs typeface="Times New Roman" panose="02020603050405020304" pitchFamily="18" charset="0"/>
              </a:rPr>
              <a:t>Vigneshwaran</a:t>
            </a:r>
            <a:r>
              <a:rPr lang="en-US" b="0" i="0" dirty="0">
                <a:solidFill>
                  <a:srgbClr val="222222"/>
                </a:solidFill>
                <a:effectLst/>
                <a:latin typeface="Times New Roman" panose="02020603050405020304" pitchFamily="18" charset="0"/>
                <a:cs typeface="Times New Roman" panose="02020603050405020304" pitchFamily="18" charset="0"/>
              </a:rPr>
              <a:t>. </a:t>
            </a:r>
            <a:r>
              <a:rPr lang="en-US" b="1" i="0" dirty="0">
                <a:solidFill>
                  <a:srgbClr val="222222"/>
                </a:solidFill>
                <a:effectLst/>
                <a:latin typeface="Times New Roman" panose="02020603050405020304" pitchFamily="18" charset="0"/>
                <a:cs typeface="Times New Roman" panose="02020603050405020304" pitchFamily="18" charset="0"/>
              </a:rPr>
              <a:t>"Driver drowsiness detection using machine learning algorithm." </a:t>
            </a:r>
            <a:r>
              <a:rPr lang="en-US" b="1" i="1" dirty="0">
                <a:solidFill>
                  <a:srgbClr val="222222"/>
                </a:solidFill>
                <a:effectLst/>
                <a:latin typeface="Times New Roman" panose="02020603050405020304" pitchFamily="18" charset="0"/>
                <a:cs typeface="Times New Roman" panose="02020603050405020304" pitchFamily="18" charset="0"/>
              </a:rPr>
              <a:t>2022 </a:t>
            </a:r>
            <a:r>
              <a:rPr lang="en-US" b="0" i="1" dirty="0">
                <a:solidFill>
                  <a:srgbClr val="222222"/>
                </a:solidFill>
                <a:effectLst/>
                <a:latin typeface="Times New Roman" panose="02020603050405020304" pitchFamily="18" charset="0"/>
                <a:cs typeface="Times New Roman" panose="02020603050405020304" pitchFamily="18" charset="0"/>
              </a:rPr>
              <a:t>8th International conference on advanced computing and communication systems (ICACCS)</a:t>
            </a:r>
            <a:r>
              <a:rPr lang="en-US" b="0" i="0" dirty="0">
                <a:solidFill>
                  <a:srgbClr val="222222"/>
                </a:solidFill>
                <a:effectLst/>
                <a:latin typeface="Times New Roman" panose="02020603050405020304" pitchFamily="18" charset="0"/>
                <a:cs typeface="Times New Roman" panose="02020603050405020304" pitchFamily="18" charset="0"/>
              </a:rPr>
              <a:t>. Vol. 1. IEEE, 2022.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7715" rIns="0" bIns="0" rtlCol="0">
            <a:spAutoFit/>
          </a:bodyPr>
          <a:lstStyle/>
          <a:p>
            <a:pPr marL="208279">
              <a:lnSpc>
                <a:spcPct val="100000"/>
              </a:lnSpc>
              <a:spcBef>
                <a:spcPts val="100"/>
              </a:spcBef>
            </a:pPr>
            <a:r>
              <a:rPr spc="-10" dirty="0"/>
              <a:t>References</a:t>
            </a:r>
          </a:p>
        </p:txBody>
      </p:sp>
      <p:sp>
        <p:nvSpPr>
          <p:cNvPr id="3" name="object 3"/>
          <p:cNvSpPr txBox="1"/>
          <p:nvPr/>
        </p:nvSpPr>
        <p:spPr>
          <a:xfrm>
            <a:off x="469900" y="1571625"/>
            <a:ext cx="8512175" cy="5553443"/>
          </a:xfrm>
          <a:prstGeom prst="rect">
            <a:avLst/>
          </a:prstGeom>
        </p:spPr>
        <p:txBody>
          <a:bodyPr vert="horz" wrap="square" lIns="0" tIns="13335" rIns="0" bIns="0" rtlCol="0">
            <a:spAutoFit/>
          </a:bodyPr>
          <a:lstStyle/>
          <a:p>
            <a:pPr algn="just">
              <a:defRPr/>
            </a:pPr>
            <a:r>
              <a:rPr lang="en-US" b="0" i="0" dirty="0">
                <a:solidFill>
                  <a:srgbClr val="222222"/>
                </a:solidFill>
                <a:effectLst/>
                <a:latin typeface="Times New Roman" panose="02020603050405020304" pitchFamily="18" charset="0"/>
                <a:cs typeface="Times New Roman" panose="02020603050405020304" pitchFamily="18" charset="0"/>
              </a:rPr>
              <a:t>[6] Kaushik, Vineet, and </a:t>
            </a:r>
            <a:r>
              <a:rPr lang="en-US" b="0" i="0" dirty="0" err="1">
                <a:solidFill>
                  <a:srgbClr val="222222"/>
                </a:solidFill>
                <a:effectLst/>
                <a:latin typeface="Times New Roman" panose="02020603050405020304" pitchFamily="18" charset="0"/>
                <a:cs typeface="Times New Roman" panose="02020603050405020304" pitchFamily="18" charset="0"/>
              </a:rPr>
              <a:t>Birinderjit</a:t>
            </a:r>
            <a:r>
              <a:rPr lang="en-US" b="0" i="0" dirty="0">
                <a:solidFill>
                  <a:srgbClr val="222222"/>
                </a:solidFill>
                <a:effectLst/>
                <a:latin typeface="Times New Roman" panose="02020603050405020304" pitchFamily="18" charset="0"/>
                <a:cs typeface="Times New Roman" panose="02020603050405020304" pitchFamily="18" charset="0"/>
              </a:rPr>
              <a:t> Singh Kalyan. </a:t>
            </a:r>
            <a:r>
              <a:rPr lang="en-US" b="1" i="0" dirty="0">
                <a:solidFill>
                  <a:srgbClr val="222222"/>
                </a:solidFill>
                <a:effectLst/>
                <a:latin typeface="Times New Roman" panose="02020603050405020304" pitchFamily="18" charset="0"/>
                <a:cs typeface="Times New Roman" panose="02020603050405020304" pitchFamily="18" charset="0"/>
              </a:rPr>
              <a:t>"Pothole detection system: A review of different methods used for detection." </a:t>
            </a:r>
            <a:r>
              <a:rPr lang="en-US" b="1" i="1" dirty="0">
                <a:solidFill>
                  <a:srgbClr val="222222"/>
                </a:solidFill>
                <a:effectLst/>
                <a:latin typeface="Times New Roman" panose="02020603050405020304" pitchFamily="18" charset="0"/>
                <a:cs typeface="Times New Roman" panose="02020603050405020304" pitchFamily="18" charset="0"/>
              </a:rPr>
              <a:t>2022 </a:t>
            </a:r>
            <a:r>
              <a:rPr lang="en-US" b="0" i="1" dirty="0">
                <a:solidFill>
                  <a:srgbClr val="222222"/>
                </a:solidFill>
                <a:effectLst/>
                <a:latin typeface="Times New Roman" panose="02020603050405020304" pitchFamily="18" charset="0"/>
                <a:cs typeface="Times New Roman" panose="02020603050405020304" pitchFamily="18" charset="0"/>
              </a:rPr>
              <a:t>Second International Conference on Computer Science, Engineering and Applications (ICCSEA)</a:t>
            </a:r>
            <a:r>
              <a:rPr lang="en-US" b="0" i="0" dirty="0">
                <a:solidFill>
                  <a:srgbClr val="222222"/>
                </a:solidFill>
                <a:effectLst/>
                <a:latin typeface="Times New Roman" panose="02020603050405020304" pitchFamily="18" charset="0"/>
                <a:cs typeface="Times New Roman" panose="02020603050405020304" pitchFamily="18" charset="0"/>
              </a:rPr>
              <a:t>. IEEE, 2022. </a:t>
            </a:r>
          </a:p>
          <a:p>
            <a:pPr algn="just">
              <a:defRPr/>
            </a:pPr>
            <a:endParaRPr lang="en-US" b="0" i="0" dirty="0">
              <a:solidFill>
                <a:srgbClr val="222222"/>
              </a:solidFill>
              <a:effectLst/>
              <a:latin typeface="Times New Roman" panose="02020603050405020304" pitchFamily="18" charset="0"/>
              <a:cs typeface="Times New Roman" panose="02020603050405020304" pitchFamily="18" charset="0"/>
            </a:endParaRPr>
          </a:p>
          <a:p>
            <a:pPr algn="just">
              <a:defRPr/>
            </a:pPr>
            <a:r>
              <a:rPr lang="en-US" b="0" i="0" dirty="0">
                <a:solidFill>
                  <a:srgbClr val="222222"/>
                </a:solidFill>
                <a:effectLst/>
                <a:latin typeface="Times New Roman" panose="02020603050405020304" pitchFamily="18" charset="0"/>
                <a:cs typeface="Times New Roman" panose="02020603050405020304" pitchFamily="18" charset="0"/>
              </a:rPr>
              <a:t>[7] Philip, Catherine, D. Veera Vanitha, and K. Keerthi. "</a:t>
            </a:r>
            <a:r>
              <a:rPr lang="en-US" b="1" i="0" dirty="0">
                <a:solidFill>
                  <a:srgbClr val="222222"/>
                </a:solidFill>
                <a:effectLst/>
                <a:latin typeface="Times New Roman" panose="02020603050405020304" pitchFamily="18" charset="0"/>
                <a:cs typeface="Times New Roman" panose="02020603050405020304" pitchFamily="18" charset="0"/>
              </a:rPr>
              <a:t>Vehicle detection and collision avoidance system." </a:t>
            </a:r>
            <a:r>
              <a:rPr lang="en-US" b="1" i="1" dirty="0">
                <a:solidFill>
                  <a:srgbClr val="222222"/>
                </a:solidFill>
                <a:effectLst/>
                <a:latin typeface="Times New Roman" panose="02020603050405020304" pitchFamily="18" charset="0"/>
                <a:cs typeface="Times New Roman" panose="02020603050405020304" pitchFamily="18" charset="0"/>
              </a:rPr>
              <a:t>2022</a:t>
            </a:r>
            <a:r>
              <a:rPr lang="en-US" b="0" i="1" dirty="0">
                <a:solidFill>
                  <a:srgbClr val="222222"/>
                </a:solidFill>
                <a:effectLst/>
                <a:latin typeface="Times New Roman" panose="02020603050405020304" pitchFamily="18" charset="0"/>
                <a:cs typeface="Times New Roman" panose="02020603050405020304" pitchFamily="18" charset="0"/>
              </a:rPr>
              <a:t> 8th international conference on advanced computing and communication systems (ICACCS)</a:t>
            </a:r>
            <a:r>
              <a:rPr lang="en-US" b="0" i="0" dirty="0">
                <a:solidFill>
                  <a:srgbClr val="222222"/>
                </a:solidFill>
                <a:effectLst/>
                <a:latin typeface="Times New Roman" panose="02020603050405020304" pitchFamily="18" charset="0"/>
                <a:cs typeface="Times New Roman" panose="02020603050405020304" pitchFamily="18" charset="0"/>
              </a:rPr>
              <a:t>. Vol. 1. IEEE, 2022. </a:t>
            </a:r>
          </a:p>
          <a:p>
            <a:pPr algn="just">
              <a:defRPr/>
            </a:pPr>
            <a:endParaRPr lang="en-US" b="0" i="0" dirty="0">
              <a:solidFill>
                <a:srgbClr val="222222"/>
              </a:solidFill>
              <a:effectLst/>
              <a:latin typeface="Times New Roman" panose="02020603050405020304" pitchFamily="18" charset="0"/>
              <a:cs typeface="Times New Roman" panose="02020603050405020304" pitchFamily="18" charset="0"/>
            </a:endParaRPr>
          </a:p>
          <a:p>
            <a:pPr algn="just">
              <a:defRPr/>
            </a:pPr>
            <a:r>
              <a:rPr lang="en-US" b="0" i="0" dirty="0">
                <a:solidFill>
                  <a:srgbClr val="222222"/>
                </a:solidFill>
                <a:effectLst/>
                <a:latin typeface="Times New Roman" panose="02020603050405020304" pitchFamily="18" charset="0"/>
                <a:cs typeface="Times New Roman" panose="02020603050405020304" pitchFamily="18" charset="0"/>
              </a:rPr>
              <a:t>[8] Sneha, S., K. Deepa, and M. Nithya. </a:t>
            </a:r>
            <a:r>
              <a:rPr lang="en-US" b="1" i="0" dirty="0">
                <a:solidFill>
                  <a:srgbClr val="222222"/>
                </a:solidFill>
                <a:effectLst/>
                <a:latin typeface="Times New Roman" panose="02020603050405020304" pitchFamily="18" charset="0"/>
                <a:cs typeface="Times New Roman" panose="02020603050405020304" pitchFamily="18" charset="0"/>
              </a:rPr>
              <a:t>"Intelligent Vehicle Collision Detection and Traffic Control." </a:t>
            </a:r>
            <a:r>
              <a:rPr lang="en-US" b="1" i="1" dirty="0">
                <a:solidFill>
                  <a:srgbClr val="222222"/>
                </a:solidFill>
                <a:effectLst/>
                <a:latin typeface="Times New Roman" panose="02020603050405020304" pitchFamily="18" charset="0"/>
                <a:cs typeface="Times New Roman" panose="02020603050405020304" pitchFamily="18" charset="0"/>
              </a:rPr>
              <a:t>2022</a:t>
            </a:r>
            <a:r>
              <a:rPr lang="en-US" b="0" i="1" dirty="0">
                <a:solidFill>
                  <a:srgbClr val="222222"/>
                </a:solidFill>
                <a:effectLst/>
                <a:latin typeface="Times New Roman" panose="02020603050405020304" pitchFamily="18" charset="0"/>
                <a:cs typeface="Times New Roman" panose="02020603050405020304" pitchFamily="18" charset="0"/>
              </a:rPr>
              <a:t> International Conference on Innovations in Science and Technology for Sustainable Development (ICISTSD)</a:t>
            </a:r>
            <a:r>
              <a:rPr lang="en-US" b="0" i="0" dirty="0">
                <a:solidFill>
                  <a:srgbClr val="222222"/>
                </a:solidFill>
                <a:effectLst/>
                <a:latin typeface="Times New Roman" panose="02020603050405020304" pitchFamily="18" charset="0"/>
                <a:cs typeface="Times New Roman" panose="02020603050405020304" pitchFamily="18" charset="0"/>
              </a:rPr>
              <a:t>. IEEE, 2022. </a:t>
            </a:r>
          </a:p>
          <a:p>
            <a:pPr algn="just">
              <a:defRPr/>
            </a:pPr>
            <a:endParaRPr lang="en-US" b="0" i="0" dirty="0">
              <a:solidFill>
                <a:srgbClr val="222222"/>
              </a:solidFill>
              <a:effectLst/>
              <a:latin typeface="Times New Roman" panose="02020603050405020304" pitchFamily="18" charset="0"/>
              <a:cs typeface="Times New Roman" panose="02020603050405020304" pitchFamily="18" charset="0"/>
            </a:endParaRPr>
          </a:p>
          <a:p>
            <a:pPr algn="just">
              <a:defRPr/>
            </a:pPr>
            <a:r>
              <a:rPr lang="gsw-FR" i="0" u="none" strike="noStrike" baseline="0" dirty="0">
                <a:solidFill>
                  <a:schemeClr val="tx1"/>
                </a:solidFill>
                <a:latin typeface="Times New Roman" panose="02020603050405020304" pitchFamily="18" charset="0"/>
                <a:ea typeface="+mn-ea"/>
                <a:cs typeface="Times New Roman" panose="02020603050405020304" pitchFamily="18" charset="0"/>
              </a:rPr>
              <a:t>[9] Tiago Tamaguskoa, Anh Huynhb, Adelino Ferreiraa</a:t>
            </a:r>
            <a:r>
              <a:rPr lang="gsw-FR" b="1" i="0" u="none" strike="noStrike" baseline="0" dirty="0">
                <a:solidFill>
                  <a:schemeClr val="tx1"/>
                </a:solidFill>
                <a:latin typeface="Times New Roman" panose="02020603050405020304" pitchFamily="18" charset="0"/>
                <a:ea typeface="+mn-ea"/>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Deep learning applied to road accidents with transfer learning and synthesis images, 2022.</a:t>
            </a:r>
          </a:p>
          <a:p>
            <a:pPr algn="just">
              <a:defRPr/>
            </a:pPr>
            <a:endParaRPr lang="en-US" b="1" dirty="0">
              <a:latin typeface="Times New Roman" panose="02020603050405020304" pitchFamily="18" charset="0"/>
              <a:cs typeface="Times New Roman" panose="02020603050405020304" pitchFamily="18" charset="0"/>
            </a:endParaRPr>
          </a:p>
          <a:p>
            <a:pPr algn="just">
              <a:defRPr/>
            </a:pPr>
            <a:r>
              <a:rPr lang="en-US" b="0" i="0" dirty="0">
                <a:solidFill>
                  <a:srgbClr val="222222"/>
                </a:solidFill>
                <a:effectLst/>
                <a:latin typeface="Times New Roman" panose="02020603050405020304" pitchFamily="18" charset="0"/>
                <a:cs typeface="Times New Roman" panose="02020603050405020304" pitchFamily="18" charset="0"/>
              </a:rPr>
              <a:t>[10] Supriya, M. S., et al. </a:t>
            </a:r>
            <a:r>
              <a:rPr lang="en-US" b="1" i="0" dirty="0">
                <a:solidFill>
                  <a:srgbClr val="222222"/>
                </a:solidFill>
                <a:effectLst/>
                <a:latin typeface="Times New Roman" panose="02020603050405020304" pitchFamily="18" charset="0"/>
                <a:cs typeface="Times New Roman" panose="02020603050405020304" pitchFamily="18" charset="0"/>
              </a:rPr>
              <a:t>"Car crash detection system using machine learning and deep learning algorithm." </a:t>
            </a:r>
            <a:r>
              <a:rPr lang="en-US" b="1" i="1" dirty="0">
                <a:solidFill>
                  <a:srgbClr val="222222"/>
                </a:solidFill>
                <a:effectLst/>
                <a:latin typeface="Times New Roman" panose="02020603050405020304" pitchFamily="18" charset="0"/>
                <a:cs typeface="Times New Roman" panose="02020603050405020304" pitchFamily="18" charset="0"/>
              </a:rPr>
              <a:t>2022 </a:t>
            </a:r>
            <a:r>
              <a:rPr lang="en-US" b="0" i="1" dirty="0">
                <a:solidFill>
                  <a:srgbClr val="222222"/>
                </a:solidFill>
                <a:effectLst/>
                <a:latin typeface="Times New Roman" panose="02020603050405020304" pitchFamily="18" charset="0"/>
                <a:cs typeface="Times New Roman" panose="02020603050405020304" pitchFamily="18" charset="0"/>
              </a:rPr>
              <a:t>IEEE International Conference on Data Science and Information System (ICDSIS)</a:t>
            </a:r>
            <a:r>
              <a:rPr lang="en-US" b="0" i="0" dirty="0">
                <a:solidFill>
                  <a:srgbClr val="222222"/>
                </a:solidFill>
                <a:effectLst/>
                <a:latin typeface="Times New Roman" panose="02020603050405020304" pitchFamily="18" charset="0"/>
                <a:cs typeface="Times New Roman" panose="02020603050405020304" pitchFamily="18" charset="0"/>
              </a:rPr>
              <a:t>. IEEE, 2022.</a:t>
            </a:r>
          </a:p>
          <a:p>
            <a:pPr algn="just">
              <a:defRPr/>
            </a:pPr>
            <a:endParaRPr lang="en-US" dirty="0">
              <a:solidFill>
                <a:srgbClr val="222222"/>
              </a:solidFill>
              <a:latin typeface="Times New Roman" panose="02020603050405020304" pitchFamily="18" charset="0"/>
              <a:cs typeface="Times New Roman" panose="02020603050405020304" pitchFamily="18" charset="0"/>
            </a:endParaRPr>
          </a:p>
          <a:p>
            <a:pPr algn="just">
              <a:defRPr/>
            </a:pPr>
            <a:r>
              <a:rPr lang="en-US" dirty="0">
                <a:solidFill>
                  <a:srgbClr val="222222"/>
                </a:solidFill>
                <a:latin typeface="Times New Roman" panose="02020603050405020304" pitchFamily="18" charset="0"/>
                <a:cs typeface="Times New Roman" panose="02020603050405020304" pitchFamily="18" charset="0"/>
                <a:hlinkClick r:id="rId2"/>
              </a:rPr>
              <a:t>Drive link</a:t>
            </a:r>
            <a:endParaRPr lang="en-US" b="0" i="0" dirty="0">
              <a:solidFill>
                <a:srgbClr val="222222"/>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0835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50233" y="368046"/>
            <a:ext cx="1780539" cy="574040"/>
          </a:xfrm>
          <a:prstGeom prst="rect">
            <a:avLst/>
          </a:prstGeom>
        </p:spPr>
        <p:txBody>
          <a:bodyPr vert="horz" wrap="square" lIns="0" tIns="12700" rIns="0" bIns="0" rtlCol="0">
            <a:spAutoFit/>
          </a:bodyPr>
          <a:lstStyle/>
          <a:p>
            <a:pPr marL="12700">
              <a:lnSpc>
                <a:spcPct val="100000"/>
              </a:lnSpc>
              <a:spcBef>
                <a:spcPts val="100"/>
              </a:spcBef>
            </a:pPr>
            <a:r>
              <a:rPr spc="-10" dirty="0"/>
              <a:t>Contents</a:t>
            </a:r>
          </a:p>
        </p:txBody>
      </p:sp>
      <p:sp>
        <p:nvSpPr>
          <p:cNvPr id="3" name="object 3"/>
          <p:cNvSpPr txBox="1"/>
          <p:nvPr/>
        </p:nvSpPr>
        <p:spPr>
          <a:xfrm>
            <a:off x="597204" y="1020683"/>
            <a:ext cx="5819140" cy="5553443"/>
          </a:xfrm>
          <a:prstGeom prst="rect">
            <a:avLst/>
          </a:prstGeom>
        </p:spPr>
        <p:txBody>
          <a:bodyPr vert="horz" wrap="square" lIns="0" tIns="165735" rIns="0" bIns="0" rtlCol="0">
            <a:spAutoFit/>
          </a:bodyPr>
          <a:lstStyle/>
          <a:p>
            <a:pPr marL="334010" indent="-321310">
              <a:lnSpc>
                <a:spcPct val="100000"/>
              </a:lnSpc>
              <a:spcBef>
                <a:spcPts val="1305"/>
              </a:spcBef>
              <a:buSzPct val="43750"/>
              <a:buFont typeface="Wingdings"/>
              <a:buChar char=""/>
              <a:tabLst>
                <a:tab pos="334010" algn="l"/>
              </a:tabLst>
            </a:pPr>
            <a:r>
              <a:rPr sz="2000" spc="-10" dirty="0">
                <a:latin typeface="Times New Roman"/>
                <a:cs typeface="Times New Roman"/>
              </a:rPr>
              <a:t>Abstract</a:t>
            </a:r>
            <a:endParaRPr sz="2000" dirty="0">
              <a:latin typeface="Times New Roman"/>
              <a:cs typeface="Times New Roman"/>
            </a:endParaRPr>
          </a:p>
          <a:p>
            <a:pPr marL="334010" indent="-321310">
              <a:lnSpc>
                <a:spcPct val="100000"/>
              </a:lnSpc>
              <a:spcBef>
                <a:spcPts val="1205"/>
              </a:spcBef>
              <a:buSzPct val="43750"/>
              <a:buFont typeface="Wingdings"/>
              <a:buChar char=""/>
              <a:tabLst>
                <a:tab pos="334010" algn="l"/>
              </a:tabLst>
            </a:pPr>
            <a:r>
              <a:rPr sz="2000" spc="-10" dirty="0">
                <a:latin typeface="Times New Roman"/>
                <a:cs typeface="Times New Roman"/>
              </a:rPr>
              <a:t>Introduction</a:t>
            </a:r>
            <a:endParaRPr sz="2000" dirty="0">
              <a:latin typeface="Times New Roman"/>
              <a:cs typeface="Times New Roman"/>
            </a:endParaRPr>
          </a:p>
          <a:p>
            <a:pPr marL="334010" indent="-321310">
              <a:lnSpc>
                <a:spcPct val="100000"/>
              </a:lnSpc>
              <a:spcBef>
                <a:spcPts val="1200"/>
              </a:spcBef>
              <a:buSzPct val="43750"/>
              <a:buFont typeface="Wingdings"/>
              <a:buChar char=""/>
              <a:tabLst>
                <a:tab pos="334010" algn="l"/>
              </a:tabLst>
            </a:pPr>
            <a:r>
              <a:rPr sz="2000" spc="-10" dirty="0">
                <a:latin typeface="Times New Roman"/>
                <a:cs typeface="Times New Roman"/>
              </a:rPr>
              <a:t>Objectives</a:t>
            </a:r>
            <a:endParaRPr sz="2000" dirty="0">
              <a:latin typeface="Times New Roman"/>
              <a:cs typeface="Times New Roman"/>
            </a:endParaRPr>
          </a:p>
          <a:p>
            <a:pPr marL="334010" indent="-321310">
              <a:lnSpc>
                <a:spcPct val="100000"/>
              </a:lnSpc>
              <a:spcBef>
                <a:spcPts val="1200"/>
              </a:spcBef>
              <a:buSzPct val="43750"/>
              <a:buFont typeface="Wingdings"/>
              <a:buChar char=""/>
              <a:tabLst>
                <a:tab pos="334010" algn="l"/>
              </a:tabLst>
            </a:pPr>
            <a:r>
              <a:rPr sz="2000" dirty="0">
                <a:latin typeface="Times New Roman"/>
                <a:cs typeface="Times New Roman"/>
              </a:rPr>
              <a:t>Literature</a:t>
            </a:r>
            <a:r>
              <a:rPr sz="2000" spc="-50" dirty="0">
                <a:latin typeface="Times New Roman"/>
                <a:cs typeface="Times New Roman"/>
              </a:rPr>
              <a:t> </a:t>
            </a:r>
            <a:r>
              <a:rPr sz="2000" spc="-10" dirty="0">
                <a:latin typeface="Times New Roman"/>
                <a:cs typeface="Times New Roman"/>
              </a:rPr>
              <a:t>Review</a:t>
            </a:r>
            <a:endParaRPr sz="2000" dirty="0">
              <a:latin typeface="Times New Roman"/>
              <a:cs typeface="Times New Roman"/>
            </a:endParaRPr>
          </a:p>
          <a:p>
            <a:pPr marL="334010" indent="-321310">
              <a:lnSpc>
                <a:spcPct val="100000"/>
              </a:lnSpc>
              <a:spcBef>
                <a:spcPts val="1200"/>
              </a:spcBef>
              <a:buSzPct val="43750"/>
              <a:buFont typeface="Wingdings"/>
              <a:buChar char=""/>
              <a:tabLst>
                <a:tab pos="334010" algn="l"/>
              </a:tabLst>
            </a:pPr>
            <a:r>
              <a:rPr sz="2000" dirty="0">
                <a:latin typeface="Times New Roman"/>
                <a:cs typeface="Times New Roman"/>
              </a:rPr>
              <a:t>Research</a:t>
            </a:r>
            <a:r>
              <a:rPr sz="2000" spc="-15" dirty="0">
                <a:latin typeface="Times New Roman"/>
                <a:cs typeface="Times New Roman"/>
              </a:rPr>
              <a:t> </a:t>
            </a:r>
            <a:r>
              <a:rPr sz="2000" spc="-25" dirty="0">
                <a:latin typeface="Times New Roman"/>
                <a:cs typeface="Times New Roman"/>
              </a:rPr>
              <a:t>Gap</a:t>
            </a:r>
            <a:endParaRPr sz="2000" dirty="0">
              <a:latin typeface="Times New Roman"/>
              <a:cs typeface="Times New Roman"/>
            </a:endParaRPr>
          </a:p>
          <a:p>
            <a:pPr marL="334010" indent="-321310">
              <a:lnSpc>
                <a:spcPct val="100000"/>
              </a:lnSpc>
              <a:spcBef>
                <a:spcPts val="1200"/>
              </a:spcBef>
              <a:buSzPct val="43750"/>
              <a:buFont typeface="Wingdings"/>
              <a:buChar char=""/>
              <a:tabLst>
                <a:tab pos="334010" algn="l"/>
              </a:tabLst>
            </a:pPr>
            <a:r>
              <a:rPr sz="2000" dirty="0">
                <a:latin typeface="Times New Roman"/>
                <a:cs typeface="Times New Roman"/>
              </a:rPr>
              <a:t>Problem</a:t>
            </a:r>
            <a:r>
              <a:rPr sz="2000" spc="-15" dirty="0">
                <a:latin typeface="Times New Roman"/>
                <a:cs typeface="Times New Roman"/>
              </a:rPr>
              <a:t> </a:t>
            </a:r>
            <a:r>
              <a:rPr sz="2000" spc="-10" dirty="0">
                <a:latin typeface="Times New Roman"/>
                <a:cs typeface="Times New Roman"/>
              </a:rPr>
              <a:t>Definition</a:t>
            </a:r>
            <a:endParaRPr sz="2000" dirty="0">
              <a:latin typeface="Times New Roman"/>
              <a:cs typeface="Times New Roman"/>
            </a:endParaRPr>
          </a:p>
          <a:p>
            <a:pPr marL="334010" indent="-321310">
              <a:lnSpc>
                <a:spcPct val="100000"/>
              </a:lnSpc>
              <a:spcBef>
                <a:spcPts val="1200"/>
              </a:spcBef>
              <a:buSzPct val="43750"/>
              <a:buFont typeface="Wingdings"/>
              <a:buChar char=""/>
              <a:tabLst>
                <a:tab pos="334010" algn="l"/>
              </a:tabLst>
            </a:pPr>
            <a:r>
              <a:rPr sz="2000" spc="-10" dirty="0">
                <a:latin typeface="Times New Roman"/>
                <a:cs typeface="Times New Roman"/>
              </a:rPr>
              <a:t>Scope</a:t>
            </a:r>
            <a:endParaRPr sz="2000" dirty="0">
              <a:latin typeface="Times New Roman"/>
              <a:cs typeface="Times New Roman"/>
            </a:endParaRPr>
          </a:p>
          <a:p>
            <a:pPr marL="334010" indent="-321310">
              <a:lnSpc>
                <a:spcPct val="100000"/>
              </a:lnSpc>
              <a:spcBef>
                <a:spcPts val="1190"/>
              </a:spcBef>
              <a:buSzPct val="43750"/>
              <a:buFont typeface="Wingdings"/>
              <a:buChar char=""/>
              <a:tabLst>
                <a:tab pos="334010" algn="l"/>
              </a:tabLst>
            </a:pPr>
            <a:r>
              <a:rPr sz="2000" spc="-10" dirty="0">
                <a:latin typeface="Times New Roman"/>
                <a:cs typeface="Times New Roman"/>
              </a:rPr>
              <a:t>Technological</a:t>
            </a:r>
            <a:r>
              <a:rPr sz="2000" spc="-75" dirty="0">
                <a:latin typeface="Times New Roman"/>
                <a:cs typeface="Times New Roman"/>
              </a:rPr>
              <a:t> </a:t>
            </a:r>
            <a:r>
              <a:rPr sz="2000" spc="-10" dirty="0">
                <a:latin typeface="Times New Roman"/>
                <a:cs typeface="Times New Roman"/>
              </a:rPr>
              <a:t>Stack</a:t>
            </a:r>
            <a:endParaRPr sz="2000" dirty="0">
              <a:latin typeface="Times New Roman"/>
              <a:cs typeface="Times New Roman"/>
            </a:endParaRPr>
          </a:p>
          <a:p>
            <a:pPr marL="334010" indent="-321310">
              <a:lnSpc>
                <a:spcPct val="100000"/>
              </a:lnSpc>
              <a:spcBef>
                <a:spcPts val="1200"/>
              </a:spcBef>
              <a:buSzPct val="43750"/>
              <a:buFont typeface="Wingdings"/>
              <a:buChar char=""/>
              <a:tabLst>
                <a:tab pos="334010" algn="l"/>
              </a:tabLst>
            </a:pPr>
            <a:r>
              <a:rPr sz="2000" dirty="0">
                <a:latin typeface="Times New Roman"/>
                <a:cs typeface="Times New Roman"/>
              </a:rPr>
              <a:t>Proposed</a:t>
            </a:r>
            <a:r>
              <a:rPr sz="2000" spc="-65" dirty="0">
                <a:latin typeface="Times New Roman"/>
                <a:cs typeface="Times New Roman"/>
              </a:rPr>
              <a:t> </a:t>
            </a:r>
            <a:r>
              <a:rPr sz="2000" spc="-10" dirty="0">
                <a:latin typeface="Times New Roman"/>
                <a:cs typeface="Times New Roman"/>
              </a:rPr>
              <a:t>System</a:t>
            </a:r>
            <a:r>
              <a:rPr sz="2000" spc="-150" dirty="0">
                <a:latin typeface="Times New Roman"/>
                <a:cs typeface="Times New Roman"/>
              </a:rPr>
              <a:t> </a:t>
            </a:r>
            <a:r>
              <a:rPr sz="2000" spc="-10" dirty="0">
                <a:latin typeface="Times New Roman"/>
                <a:cs typeface="Times New Roman"/>
              </a:rPr>
              <a:t>Architecture/Working</a:t>
            </a:r>
            <a:endParaRPr sz="2000" dirty="0">
              <a:latin typeface="Times New Roman"/>
              <a:cs typeface="Times New Roman"/>
            </a:endParaRPr>
          </a:p>
          <a:p>
            <a:pPr marL="334010" indent="-321310">
              <a:lnSpc>
                <a:spcPct val="100000"/>
              </a:lnSpc>
              <a:spcBef>
                <a:spcPts val="1205"/>
              </a:spcBef>
              <a:buSzPct val="43750"/>
              <a:buFont typeface="Wingdings"/>
              <a:buChar char=""/>
              <a:tabLst>
                <a:tab pos="334010" algn="l"/>
              </a:tabLst>
            </a:pPr>
            <a:r>
              <a:rPr sz="2000" dirty="0">
                <a:latin typeface="Times New Roman"/>
                <a:cs typeface="Times New Roman"/>
              </a:rPr>
              <a:t>Prototype</a:t>
            </a:r>
            <a:r>
              <a:rPr sz="2000" spc="-55" dirty="0">
                <a:latin typeface="Times New Roman"/>
                <a:cs typeface="Times New Roman"/>
              </a:rPr>
              <a:t> </a:t>
            </a:r>
            <a:r>
              <a:rPr sz="2000" dirty="0">
                <a:latin typeface="Times New Roman"/>
                <a:cs typeface="Times New Roman"/>
              </a:rPr>
              <a:t>Design</a:t>
            </a:r>
            <a:r>
              <a:rPr sz="2000" spc="-30" dirty="0">
                <a:latin typeface="Times New Roman"/>
                <a:cs typeface="Times New Roman"/>
              </a:rPr>
              <a:t> </a:t>
            </a:r>
            <a:r>
              <a:rPr sz="2000" spc="-10" dirty="0">
                <a:latin typeface="Times New Roman"/>
                <a:cs typeface="Times New Roman"/>
              </a:rPr>
              <a:t>Demonstration</a:t>
            </a:r>
            <a:endParaRPr sz="2000" dirty="0">
              <a:latin typeface="Times New Roman"/>
              <a:cs typeface="Times New Roman"/>
            </a:endParaRPr>
          </a:p>
          <a:p>
            <a:pPr marL="334010" indent="-321310">
              <a:lnSpc>
                <a:spcPct val="100000"/>
              </a:lnSpc>
              <a:spcBef>
                <a:spcPts val="1195"/>
              </a:spcBef>
              <a:buSzPct val="43750"/>
              <a:buFont typeface="Wingdings"/>
              <a:buChar char=""/>
              <a:tabLst>
                <a:tab pos="334010" algn="l"/>
              </a:tabLst>
            </a:pPr>
            <a:r>
              <a:rPr sz="2000" dirty="0">
                <a:latin typeface="Times New Roman"/>
                <a:cs typeface="Times New Roman"/>
              </a:rPr>
              <a:t>Implementation</a:t>
            </a:r>
            <a:r>
              <a:rPr sz="2000" spc="-45" dirty="0">
                <a:latin typeface="Times New Roman"/>
                <a:cs typeface="Times New Roman"/>
              </a:rPr>
              <a:t> </a:t>
            </a:r>
            <a:r>
              <a:rPr sz="2000" spc="-10" dirty="0">
                <a:latin typeface="Times New Roman"/>
                <a:cs typeface="Times New Roman"/>
              </a:rPr>
              <a:t>Status</a:t>
            </a:r>
            <a:endParaRPr sz="2000" dirty="0">
              <a:latin typeface="Times New Roman"/>
              <a:cs typeface="Times New Roman"/>
            </a:endParaRPr>
          </a:p>
          <a:p>
            <a:pPr marL="334010" indent="-321310">
              <a:lnSpc>
                <a:spcPct val="100000"/>
              </a:lnSpc>
              <a:spcBef>
                <a:spcPts val="1200"/>
              </a:spcBef>
              <a:buSzPct val="43750"/>
              <a:buFont typeface="Wingdings"/>
              <a:buChar char=""/>
              <a:tabLst>
                <a:tab pos="334010" algn="l"/>
              </a:tabLst>
            </a:pPr>
            <a:r>
              <a:rPr sz="2000" dirty="0">
                <a:latin typeface="Times New Roman"/>
                <a:cs typeface="Times New Roman"/>
              </a:rPr>
              <a:t>Review</a:t>
            </a:r>
            <a:r>
              <a:rPr sz="2000" spc="-35" dirty="0">
                <a:latin typeface="Times New Roman"/>
                <a:cs typeface="Times New Roman"/>
              </a:rPr>
              <a:t> </a:t>
            </a:r>
            <a:r>
              <a:rPr sz="2000" dirty="0">
                <a:latin typeface="Times New Roman"/>
                <a:cs typeface="Times New Roman"/>
              </a:rPr>
              <a:t>Suggestions</a:t>
            </a:r>
            <a:r>
              <a:rPr sz="2000" spc="-15" dirty="0">
                <a:latin typeface="Times New Roman"/>
                <a:cs typeface="Times New Roman"/>
              </a:rPr>
              <a:t> </a:t>
            </a:r>
            <a:r>
              <a:rPr sz="2000" dirty="0">
                <a:latin typeface="Times New Roman"/>
                <a:cs typeface="Times New Roman"/>
              </a:rPr>
              <a:t>(Given</a:t>
            </a:r>
            <a:r>
              <a:rPr sz="2000" spc="-20" dirty="0">
                <a:latin typeface="Times New Roman"/>
                <a:cs typeface="Times New Roman"/>
              </a:rPr>
              <a:t> </a:t>
            </a:r>
            <a:r>
              <a:rPr sz="2000" dirty="0">
                <a:latin typeface="Times New Roman"/>
                <a:cs typeface="Times New Roman"/>
              </a:rPr>
              <a:t>in</a:t>
            </a:r>
            <a:r>
              <a:rPr sz="2000" spc="-10" dirty="0">
                <a:latin typeface="Times New Roman"/>
                <a:cs typeface="Times New Roman"/>
              </a:rPr>
              <a:t> </a:t>
            </a:r>
            <a:r>
              <a:rPr sz="2000" dirty="0">
                <a:latin typeface="Times New Roman"/>
                <a:cs typeface="Times New Roman"/>
              </a:rPr>
              <a:t>Last</a:t>
            </a:r>
            <a:r>
              <a:rPr sz="2000" spc="-25" dirty="0">
                <a:latin typeface="Times New Roman"/>
                <a:cs typeface="Times New Roman"/>
              </a:rPr>
              <a:t> </a:t>
            </a:r>
            <a:r>
              <a:rPr sz="2000" spc="-10" dirty="0">
                <a:latin typeface="Times New Roman"/>
                <a:cs typeface="Times New Roman"/>
              </a:rPr>
              <a:t>meeting)</a:t>
            </a:r>
            <a:endParaRPr sz="2000" dirty="0">
              <a:latin typeface="Times New Roman"/>
              <a:cs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68978" y="3384042"/>
            <a:ext cx="2828925" cy="574040"/>
          </a:xfrm>
          <a:prstGeom prst="rect">
            <a:avLst/>
          </a:prstGeom>
        </p:spPr>
        <p:txBody>
          <a:bodyPr vert="horz" wrap="square" lIns="0" tIns="12700" rIns="0" bIns="0" rtlCol="0">
            <a:spAutoFit/>
          </a:bodyPr>
          <a:lstStyle/>
          <a:p>
            <a:pPr marL="12700">
              <a:lnSpc>
                <a:spcPct val="100000"/>
              </a:lnSpc>
              <a:spcBef>
                <a:spcPts val="100"/>
              </a:spcBef>
            </a:pPr>
            <a:r>
              <a:rPr dirty="0"/>
              <a:t>Thank</a:t>
            </a:r>
            <a:r>
              <a:rPr spc="-160" dirty="0"/>
              <a:t> </a:t>
            </a:r>
            <a:r>
              <a:rPr spc="-45" dirty="0"/>
              <a:t>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7715" rIns="0" bIns="0" rtlCol="0">
            <a:spAutoFit/>
          </a:bodyPr>
          <a:lstStyle/>
          <a:p>
            <a:pPr marL="208279">
              <a:lnSpc>
                <a:spcPct val="100000"/>
              </a:lnSpc>
              <a:spcBef>
                <a:spcPts val="100"/>
              </a:spcBef>
            </a:pPr>
            <a:r>
              <a:rPr spc="-10" dirty="0"/>
              <a:t>Abstract</a:t>
            </a:r>
          </a:p>
        </p:txBody>
      </p:sp>
      <p:sp>
        <p:nvSpPr>
          <p:cNvPr id="3" name="object 3"/>
          <p:cNvSpPr txBox="1"/>
          <p:nvPr/>
        </p:nvSpPr>
        <p:spPr>
          <a:xfrm>
            <a:off x="165100" y="1452753"/>
            <a:ext cx="9241155" cy="4360424"/>
          </a:xfrm>
          <a:prstGeom prst="rect">
            <a:avLst/>
          </a:prstGeom>
        </p:spPr>
        <p:txBody>
          <a:bodyPr vert="horz" wrap="square" lIns="0" tIns="12700" rIns="0" bIns="0" rtlCol="0">
            <a:spAutoFit/>
          </a:bodyPr>
          <a:lstStyle/>
          <a:p>
            <a:pPr marL="12700" marR="5080" algn="just">
              <a:lnSpc>
                <a:spcPct val="200000"/>
              </a:lnSpc>
              <a:spcBef>
                <a:spcPts val="100"/>
              </a:spcBef>
            </a:pPr>
            <a:r>
              <a:rPr lang="en-US" dirty="0">
                <a:latin typeface="Times New Roman" panose="02020603050405020304" pitchFamily="18" charset="0"/>
                <a:cs typeface="Times New Roman" panose="02020603050405020304" pitchFamily="18" charset="0"/>
              </a:rPr>
              <a:t>The project develops a comprehensive </a:t>
            </a:r>
            <a:r>
              <a:rPr lang="en-US" b="1" dirty="0">
                <a:latin typeface="Times New Roman" panose="02020603050405020304" pitchFamily="18" charset="0"/>
                <a:cs typeface="Times New Roman" panose="02020603050405020304" pitchFamily="18" charset="0"/>
              </a:rPr>
              <a:t>road safety system </a:t>
            </a:r>
            <a:r>
              <a:rPr lang="en-US" dirty="0">
                <a:latin typeface="Times New Roman" panose="02020603050405020304" pitchFamily="18" charset="0"/>
                <a:cs typeface="Times New Roman" panose="02020603050405020304" pitchFamily="18" charset="0"/>
              </a:rPr>
              <a:t>to reduce traffic accidents and enhance driving safety. Key features include </a:t>
            </a:r>
            <a:r>
              <a:rPr lang="en-US" b="1" dirty="0">
                <a:latin typeface="Times New Roman" panose="02020603050405020304" pitchFamily="18" charset="0"/>
                <a:cs typeface="Times New Roman" panose="02020603050405020304" pitchFamily="18" charset="0"/>
              </a:rPr>
              <a:t>Driver Drowsiness Detection </a:t>
            </a:r>
            <a:r>
              <a:rPr lang="en-US" dirty="0">
                <a:latin typeface="Times New Roman" panose="02020603050405020304" pitchFamily="18" charset="0"/>
                <a:cs typeface="Times New Roman" panose="02020603050405020304" pitchFamily="18" charset="0"/>
              </a:rPr>
              <a:t>using video processing and facial landmarks for alerts, and an AI-powered alert system employing machine learning and natural language processing for </a:t>
            </a:r>
            <a:r>
              <a:rPr lang="en-US" b="1" dirty="0">
                <a:latin typeface="Times New Roman" panose="02020603050405020304" pitchFamily="18" charset="0"/>
                <a:cs typeface="Times New Roman" panose="02020603050405020304" pitchFamily="18" charset="0"/>
              </a:rPr>
              <a:t>real-time voice-activated warnings</a:t>
            </a:r>
            <a:r>
              <a:rPr lang="en-US" dirty="0">
                <a:latin typeface="Times New Roman" panose="02020603050405020304" pitchFamily="18" charset="0"/>
                <a:cs typeface="Times New Roman" panose="02020603050405020304" pitchFamily="18" charset="0"/>
              </a:rPr>
              <a:t>. It also includes </a:t>
            </a:r>
            <a:r>
              <a:rPr lang="en-US" b="1" dirty="0">
                <a:latin typeface="Times New Roman" panose="02020603050405020304" pitchFamily="18" charset="0"/>
                <a:cs typeface="Times New Roman" panose="02020603050405020304" pitchFamily="18" charset="0"/>
              </a:rPr>
              <a:t>Collision Detection through real-time video processing </a:t>
            </a:r>
            <a:r>
              <a:rPr lang="en-US" dirty="0">
                <a:latin typeface="Times New Roman" panose="02020603050405020304" pitchFamily="18" charset="0"/>
                <a:cs typeface="Times New Roman" panose="02020603050405020304" pitchFamily="18" charset="0"/>
              </a:rPr>
              <a:t>and convolutional neural networks (CNN) to </a:t>
            </a:r>
            <a:r>
              <a:rPr lang="en-US" b="1" dirty="0">
                <a:latin typeface="Times New Roman" panose="02020603050405020304" pitchFamily="18" charset="0"/>
                <a:cs typeface="Times New Roman" panose="02020603050405020304" pitchFamily="18" charset="0"/>
              </a:rPr>
              <a:t>identify potential crashes</a:t>
            </a:r>
            <a:r>
              <a:rPr lang="en-US" dirty="0">
                <a:latin typeface="Times New Roman" panose="02020603050405020304" pitchFamily="18" charset="0"/>
                <a:cs typeface="Times New Roman" panose="02020603050405020304" pitchFamily="18" charset="0"/>
              </a:rPr>
              <a:t> quickly, alongside </a:t>
            </a:r>
            <a:r>
              <a:rPr lang="en-US" b="1" dirty="0">
                <a:latin typeface="Times New Roman" panose="02020603050405020304" pitchFamily="18" charset="0"/>
                <a:cs typeface="Times New Roman" panose="02020603050405020304" pitchFamily="18" charset="0"/>
              </a:rPr>
              <a:t>Pothole Detection to prevent accidents</a:t>
            </a:r>
            <a:r>
              <a:rPr lang="en-US" dirty="0">
                <a:latin typeface="Times New Roman" panose="02020603050405020304" pitchFamily="18" charset="0"/>
                <a:cs typeface="Times New Roman" panose="02020603050405020304" pitchFamily="18" charset="0"/>
              </a:rPr>
              <a:t>. Additionally, Power BI is utilized to analyze and </a:t>
            </a:r>
            <a:r>
              <a:rPr lang="en-US" b="1" dirty="0">
                <a:latin typeface="Times New Roman" panose="02020603050405020304" pitchFamily="18" charset="0"/>
                <a:cs typeface="Times New Roman" panose="02020603050405020304" pitchFamily="18" charset="0"/>
              </a:rPr>
              <a:t>visualize driver behavior </a:t>
            </a:r>
            <a:r>
              <a:rPr lang="en-US" dirty="0">
                <a:latin typeface="Times New Roman" panose="02020603050405020304" pitchFamily="18" charset="0"/>
                <a:cs typeface="Times New Roman" panose="02020603050405020304" pitchFamily="18" charset="0"/>
              </a:rPr>
              <a:t>and safety </a:t>
            </a:r>
            <a:r>
              <a:rPr lang="en-US" b="1" dirty="0">
                <a:latin typeface="Times New Roman" panose="02020603050405020304" pitchFamily="18" charset="0"/>
                <a:cs typeface="Times New Roman" panose="02020603050405020304" pitchFamily="18" charset="0"/>
              </a:rPr>
              <a:t>system performance</a:t>
            </a:r>
            <a:r>
              <a:rPr lang="en-US" dirty="0">
                <a:latin typeface="Times New Roman" panose="02020603050405020304" pitchFamily="18" charset="0"/>
                <a:cs typeface="Times New Roman" panose="02020603050405020304" pitchFamily="18" charset="0"/>
              </a:rPr>
              <a:t>, focusing on drowsiness, collisions, and lane-keeping events.</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0524" y="627634"/>
            <a:ext cx="2508250" cy="574040"/>
          </a:xfrm>
          <a:prstGeom prst="rect">
            <a:avLst/>
          </a:prstGeom>
        </p:spPr>
        <p:txBody>
          <a:bodyPr vert="horz" wrap="square" lIns="0" tIns="12700" rIns="0" bIns="0" rtlCol="0">
            <a:spAutoFit/>
          </a:bodyPr>
          <a:lstStyle/>
          <a:p>
            <a:pPr marL="12700">
              <a:lnSpc>
                <a:spcPct val="100000"/>
              </a:lnSpc>
              <a:spcBef>
                <a:spcPts val="100"/>
              </a:spcBef>
            </a:pPr>
            <a:r>
              <a:rPr spc="-10" dirty="0"/>
              <a:t>Introduction</a:t>
            </a:r>
          </a:p>
        </p:txBody>
      </p:sp>
      <p:sp>
        <p:nvSpPr>
          <p:cNvPr id="3" name="object 3"/>
          <p:cNvSpPr txBox="1"/>
          <p:nvPr/>
        </p:nvSpPr>
        <p:spPr>
          <a:xfrm>
            <a:off x="317500" y="1571625"/>
            <a:ext cx="8878570" cy="4398320"/>
          </a:xfrm>
          <a:prstGeom prst="rect">
            <a:avLst/>
          </a:prstGeom>
        </p:spPr>
        <p:txBody>
          <a:bodyPr vert="horz" wrap="square" lIns="0" tIns="13335" rIns="0" bIns="0" rtlCol="0">
            <a:spAutoFit/>
          </a:bodyPr>
          <a:lstStyle/>
          <a:p>
            <a:pPr marL="12700" marR="5080" algn="just">
              <a:lnSpc>
                <a:spcPct val="200000"/>
              </a:lnSpc>
              <a:spcBef>
                <a:spcPts val="105"/>
              </a:spcBef>
            </a:pPr>
            <a:r>
              <a:rPr lang="en-IN" dirty="0">
                <a:latin typeface="Times New Roman"/>
                <a:cs typeface="Times New Roman"/>
              </a:rPr>
              <a:t>1.</a:t>
            </a:r>
            <a:r>
              <a:rPr dirty="0">
                <a:latin typeface="Times New Roman"/>
                <a:cs typeface="Times New Roman"/>
              </a:rPr>
              <a:t>Road</a:t>
            </a:r>
            <a:r>
              <a:rPr spc="-35" dirty="0">
                <a:latin typeface="Times New Roman"/>
                <a:cs typeface="Times New Roman"/>
              </a:rPr>
              <a:t> </a:t>
            </a:r>
            <a:r>
              <a:rPr dirty="0">
                <a:latin typeface="Times New Roman"/>
                <a:cs typeface="Times New Roman"/>
              </a:rPr>
              <a:t>safety</a:t>
            </a:r>
            <a:r>
              <a:rPr spc="-45" dirty="0">
                <a:latin typeface="Times New Roman"/>
                <a:cs typeface="Times New Roman"/>
              </a:rPr>
              <a:t> </a:t>
            </a:r>
            <a:r>
              <a:rPr dirty="0">
                <a:latin typeface="Times New Roman"/>
                <a:cs typeface="Times New Roman"/>
              </a:rPr>
              <a:t>remains</a:t>
            </a:r>
            <a:r>
              <a:rPr spc="-40" dirty="0">
                <a:latin typeface="Times New Roman"/>
                <a:cs typeface="Times New Roman"/>
              </a:rPr>
              <a:t> </a:t>
            </a:r>
            <a:r>
              <a:rPr dirty="0">
                <a:latin typeface="Times New Roman"/>
                <a:cs typeface="Times New Roman"/>
              </a:rPr>
              <a:t>a</a:t>
            </a:r>
            <a:r>
              <a:rPr spc="-30" dirty="0">
                <a:latin typeface="Times New Roman"/>
                <a:cs typeface="Times New Roman"/>
              </a:rPr>
              <a:t> </a:t>
            </a:r>
            <a:r>
              <a:rPr dirty="0">
                <a:latin typeface="Times New Roman"/>
                <a:cs typeface="Times New Roman"/>
              </a:rPr>
              <a:t>critical</a:t>
            </a:r>
            <a:r>
              <a:rPr spc="-65" dirty="0">
                <a:latin typeface="Times New Roman"/>
                <a:cs typeface="Times New Roman"/>
              </a:rPr>
              <a:t> </a:t>
            </a:r>
            <a:r>
              <a:rPr dirty="0">
                <a:latin typeface="Times New Roman"/>
                <a:cs typeface="Times New Roman"/>
              </a:rPr>
              <a:t>global</a:t>
            </a:r>
            <a:r>
              <a:rPr spc="-45" dirty="0">
                <a:latin typeface="Times New Roman"/>
                <a:cs typeface="Times New Roman"/>
              </a:rPr>
              <a:t> </a:t>
            </a:r>
            <a:r>
              <a:rPr dirty="0">
                <a:latin typeface="Times New Roman"/>
                <a:cs typeface="Times New Roman"/>
              </a:rPr>
              <a:t>concern</a:t>
            </a:r>
            <a:r>
              <a:rPr spc="-40" dirty="0">
                <a:latin typeface="Times New Roman"/>
                <a:cs typeface="Times New Roman"/>
              </a:rPr>
              <a:t> </a:t>
            </a:r>
            <a:r>
              <a:rPr dirty="0">
                <a:latin typeface="Times New Roman"/>
                <a:cs typeface="Times New Roman"/>
              </a:rPr>
              <a:t>as</a:t>
            </a:r>
            <a:r>
              <a:rPr spc="-45" dirty="0">
                <a:latin typeface="Times New Roman"/>
                <a:cs typeface="Times New Roman"/>
              </a:rPr>
              <a:t> </a:t>
            </a:r>
            <a:r>
              <a:rPr dirty="0">
                <a:latin typeface="Times New Roman"/>
                <a:cs typeface="Times New Roman"/>
              </a:rPr>
              <a:t>traffic</a:t>
            </a:r>
            <a:r>
              <a:rPr spc="-35" dirty="0">
                <a:latin typeface="Times New Roman"/>
                <a:cs typeface="Times New Roman"/>
              </a:rPr>
              <a:t> </a:t>
            </a:r>
            <a:r>
              <a:rPr dirty="0">
                <a:latin typeface="Times New Roman"/>
                <a:cs typeface="Times New Roman"/>
              </a:rPr>
              <a:t>accidents</a:t>
            </a:r>
            <a:r>
              <a:rPr spc="-55" dirty="0">
                <a:latin typeface="Times New Roman"/>
                <a:cs typeface="Times New Roman"/>
              </a:rPr>
              <a:t> </a:t>
            </a:r>
            <a:r>
              <a:rPr dirty="0">
                <a:latin typeface="Times New Roman"/>
                <a:cs typeface="Times New Roman"/>
              </a:rPr>
              <a:t>continue</a:t>
            </a:r>
            <a:r>
              <a:rPr spc="-50" dirty="0">
                <a:latin typeface="Times New Roman"/>
                <a:cs typeface="Times New Roman"/>
              </a:rPr>
              <a:t> </a:t>
            </a:r>
            <a:r>
              <a:rPr dirty="0">
                <a:latin typeface="Times New Roman"/>
                <a:cs typeface="Times New Roman"/>
              </a:rPr>
              <a:t>to</a:t>
            </a:r>
            <a:r>
              <a:rPr spc="-30" dirty="0">
                <a:latin typeface="Times New Roman"/>
                <a:cs typeface="Times New Roman"/>
              </a:rPr>
              <a:t> </a:t>
            </a:r>
            <a:r>
              <a:rPr dirty="0">
                <a:latin typeface="Times New Roman"/>
                <a:cs typeface="Times New Roman"/>
              </a:rPr>
              <a:t>result</a:t>
            </a:r>
            <a:r>
              <a:rPr spc="-40" dirty="0">
                <a:latin typeface="Times New Roman"/>
                <a:cs typeface="Times New Roman"/>
              </a:rPr>
              <a:t> </a:t>
            </a:r>
            <a:r>
              <a:rPr dirty="0">
                <a:latin typeface="Times New Roman"/>
                <a:cs typeface="Times New Roman"/>
              </a:rPr>
              <a:t>in</a:t>
            </a:r>
            <a:r>
              <a:rPr spc="-35" dirty="0">
                <a:latin typeface="Times New Roman"/>
                <a:cs typeface="Times New Roman"/>
              </a:rPr>
              <a:t> </a:t>
            </a:r>
            <a:r>
              <a:rPr spc="-10" dirty="0">
                <a:latin typeface="Times New Roman"/>
                <a:cs typeface="Times New Roman"/>
              </a:rPr>
              <a:t>significant </a:t>
            </a:r>
            <a:r>
              <a:rPr dirty="0">
                <a:latin typeface="Times New Roman"/>
                <a:cs typeface="Times New Roman"/>
              </a:rPr>
              <a:t>loss</a:t>
            </a:r>
            <a:r>
              <a:rPr spc="-40" dirty="0">
                <a:latin typeface="Times New Roman"/>
                <a:cs typeface="Times New Roman"/>
              </a:rPr>
              <a:t> </a:t>
            </a:r>
            <a:r>
              <a:rPr dirty="0">
                <a:latin typeface="Times New Roman"/>
                <a:cs typeface="Times New Roman"/>
              </a:rPr>
              <a:t>of</a:t>
            </a:r>
            <a:r>
              <a:rPr spc="-35" dirty="0">
                <a:latin typeface="Times New Roman"/>
                <a:cs typeface="Times New Roman"/>
              </a:rPr>
              <a:t> </a:t>
            </a:r>
            <a:r>
              <a:rPr dirty="0">
                <a:latin typeface="Times New Roman"/>
                <a:cs typeface="Times New Roman"/>
              </a:rPr>
              <a:t>life</a:t>
            </a:r>
            <a:r>
              <a:rPr spc="-30" dirty="0">
                <a:latin typeface="Times New Roman"/>
                <a:cs typeface="Times New Roman"/>
              </a:rPr>
              <a:t> </a:t>
            </a:r>
            <a:r>
              <a:rPr dirty="0">
                <a:latin typeface="Times New Roman"/>
                <a:cs typeface="Times New Roman"/>
              </a:rPr>
              <a:t>and</a:t>
            </a:r>
            <a:r>
              <a:rPr spc="-35" dirty="0">
                <a:latin typeface="Times New Roman"/>
                <a:cs typeface="Times New Roman"/>
              </a:rPr>
              <a:t> </a:t>
            </a:r>
            <a:r>
              <a:rPr spc="-10" dirty="0">
                <a:latin typeface="Times New Roman"/>
                <a:cs typeface="Times New Roman"/>
              </a:rPr>
              <a:t>property.</a:t>
            </a:r>
            <a:r>
              <a:rPr spc="-60" dirty="0">
                <a:latin typeface="Times New Roman"/>
                <a:cs typeface="Times New Roman"/>
              </a:rPr>
              <a:t> </a:t>
            </a:r>
            <a:endParaRPr lang="en-US" spc="-60" dirty="0">
              <a:latin typeface="Times New Roman"/>
              <a:cs typeface="Times New Roman"/>
            </a:endParaRPr>
          </a:p>
          <a:p>
            <a:pPr marL="12700" marR="5080" algn="just">
              <a:lnSpc>
                <a:spcPct val="200000"/>
              </a:lnSpc>
              <a:spcBef>
                <a:spcPts val="105"/>
              </a:spcBef>
            </a:pPr>
            <a:r>
              <a:rPr lang="en-US" spc="-60" dirty="0">
                <a:latin typeface="Times New Roman"/>
                <a:cs typeface="Times New Roman"/>
              </a:rPr>
              <a:t>2. </a:t>
            </a:r>
            <a:r>
              <a:rPr lang="en-US" dirty="0">
                <a:latin typeface="Times New Roman"/>
                <a:cs typeface="Times New Roman"/>
              </a:rPr>
              <a:t>T</a:t>
            </a:r>
            <a:r>
              <a:rPr dirty="0">
                <a:latin typeface="Times New Roman"/>
                <a:cs typeface="Times New Roman"/>
              </a:rPr>
              <a:t>he</a:t>
            </a:r>
            <a:r>
              <a:rPr spc="-35" dirty="0">
                <a:latin typeface="Times New Roman"/>
                <a:cs typeface="Times New Roman"/>
              </a:rPr>
              <a:t> </a:t>
            </a:r>
            <a:r>
              <a:rPr dirty="0">
                <a:latin typeface="Times New Roman"/>
                <a:cs typeface="Times New Roman"/>
              </a:rPr>
              <a:t>integration</a:t>
            </a:r>
            <a:r>
              <a:rPr spc="-45" dirty="0">
                <a:latin typeface="Times New Roman"/>
                <a:cs typeface="Times New Roman"/>
              </a:rPr>
              <a:t> </a:t>
            </a:r>
            <a:r>
              <a:rPr dirty="0">
                <a:latin typeface="Times New Roman"/>
                <a:cs typeface="Times New Roman"/>
              </a:rPr>
              <a:t>of</a:t>
            </a:r>
            <a:r>
              <a:rPr spc="-35" dirty="0">
                <a:latin typeface="Times New Roman"/>
                <a:cs typeface="Times New Roman"/>
              </a:rPr>
              <a:t> </a:t>
            </a:r>
            <a:r>
              <a:rPr dirty="0">
                <a:latin typeface="Times New Roman"/>
                <a:cs typeface="Times New Roman"/>
              </a:rPr>
              <a:t>advanced</a:t>
            </a:r>
            <a:r>
              <a:rPr spc="-45" dirty="0">
                <a:latin typeface="Times New Roman"/>
                <a:cs typeface="Times New Roman"/>
              </a:rPr>
              <a:t> </a:t>
            </a:r>
            <a:r>
              <a:rPr dirty="0">
                <a:latin typeface="Times New Roman"/>
                <a:cs typeface="Times New Roman"/>
              </a:rPr>
              <a:t>technologies</a:t>
            </a:r>
            <a:r>
              <a:rPr spc="-60" dirty="0">
                <a:latin typeface="Times New Roman"/>
                <a:cs typeface="Times New Roman"/>
              </a:rPr>
              <a:t> </a:t>
            </a:r>
            <a:r>
              <a:rPr dirty="0">
                <a:latin typeface="Times New Roman"/>
                <a:cs typeface="Times New Roman"/>
              </a:rPr>
              <a:t>presents</a:t>
            </a:r>
            <a:r>
              <a:rPr spc="-40" dirty="0">
                <a:latin typeface="Times New Roman"/>
                <a:cs typeface="Times New Roman"/>
              </a:rPr>
              <a:t> </a:t>
            </a:r>
            <a:r>
              <a:rPr spc="-25" dirty="0">
                <a:latin typeface="Times New Roman"/>
                <a:cs typeface="Times New Roman"/>
              </a:rPr>
              <a:t>an </a:t>
            </a:r>
            <a:r>
              <a:rPr dirty="0">
                <a:latin typeface="Times New Roman"/>
                <a:cs typeface="Times New Roman"/>
              </a:rPr>
              <a:t>opportunity</a:t>
            </a:r>
            <a:r>
              <a:rPr spc="-45" dirty="0">
                <a:latin typeface="Times New Roman"/>
                <a:cs typeface="Times New Roman"/>
              </a:rPr>
              <a:t> </a:t>
            </a:r>
            <a:r>
              <a:rPr dirty="0">
                <a:latin typeface="Times New Roman"/>
                <a:cs typeface="Times New Roman"/>
              </a:rPr>
              <a:t>to</a:t>
            </a:r>
            <a:r>
              <a:rPr spc="-20" dirty="0">
                <a:latin typeface="Times New Roman"/>
                <a:cs typeface="Times New Roman"/>
              </a:rPr>
              <a:t> </a:t>
            </a:r>
            <a:r>
              <a:rPr dirty="0">
                <a:latin typeface="Times New Roman"/>
                <a:cs typeface="Times New Roman"/>
              </a:rPr>
              <a:t>mitigate</a:t>
            </a:r>
            <a:r>
              <a:rPr spc="-40" dirty="0">
                <a:latin typeface="Times New Roman"/>
                <a:cs typeface="Times New Roman"/>
              </a:rPr>
              <a:t> </a:t>
            </a:r>
            <a:r>
              <a:rPr dirty="0">
                <a:latin typeface="Times New Roman"/>
                <a:cs typeface="Times New Roman"/>
              </a:rPr>
              <a:t>risks</a:t>
            </a:r>
            <a:r>
              <a:rPr spc="-25" dirty="0">
                <a:latin typeface="Times New Roman"/>
                <a:cs typeface="Times New Roman"/>
              </a:rPr>
              <a:t> </a:t>
            </a:r>
            <a:r>
              <a:rPr dirty="0">
                <a:latin typeface="Times New Roman"/>
                <a:cs typeface="Times New Roman"/>
              </a:rPr>
              <a:t>and</a:t>
            </a:r>
            <a:r>
              <a:rPr spc="-35" dirty="0">
                <a:latin typeface="Times New Roman"/>
                <a:cs typeface="Times New Roman"/>
              </a:rPr>
              <a:t> </a:t>
            </a:r>
            <a:r>
              <a:rPr dirty="0">
                <a:latin typeface="Times New Roman"/>
                <a:cs typeface="Times New Roman"/>
              </a:rPr>
              <a:t>enhance</a:t>
            </a:r>
            <a:r>
              <a:rPr spc="-40" dirty="0">
                <a:latin typeface="Times New Roman"/>
                <a:cs typeface="Times New Roman"/>
              </a:rPr>
              <a:t> </a:t>
            </a:r>
            <a:r>
              <a:rPr dirty="0">
                <a:latin typeface="Times New Roman"/>
                <a:cs typeface="Times New Roman"/>
              </a:rPr>
              <a:t>driving</a:t>
            </a:r>
            <a:r>
              <a:rPr spc="-30" dirty="0">
                <a:latin typeface="Times New Roman"/>
                <a:cs typeface="Times New Roman"/>
              </a:rPr>
              <a:t> </a:t>
            </a:r>
            <a:r>
              <a:rPr spc="-20" dirty="0">
                <a:latin typeface="Times New Roman"/>
                <a:cs typeface="Times New Roman"/>
              </a:rPr>
              <a:t>safety.</a:t>
            </a:r>
            <a:endParaRPr lang="en-IN" spc="-20" dirty="0">
              <a:latin typeface="Times New Roman"/>
              <a:cs typeface="Times New Roman"/>
            </a:endParaRPr>
          </a:p>
          <a:p>
            <a:pPr marL="12700" marR="5080" algn="just">
              <a:lnSpc>
                <a:spcPct val="200000"/>
              </a:lnSpc>
              <a:spcBef>
                <a:spcPts val="105"/>
              </a:spcBef>
            </a:pPr>
            <a:r>
              <a:rPr lang="en-IN" spc="-85" dirty="0">
                <a:latin typeface="Times New Roman"/>
                <a:cs typeface="Times New Roman"/>
              </a:rPr>
              <a:t>3.</a:t>
            </a:r>
            <a:r>
              <a:rPr spc="-85" dirty="0">
                <a:latin typeface="Times New Roman"/>
                <a:cs typeface="Times New Roman"/>
              </a:rPr>
              <a:t> </a:t>
            </a:r>
            <a:r>
              <a:rPr dirty="0">
                <a:latin typeface="Times New Roman"/>
                <a:cs typeface="Times New Roman"/>
              </a:rPr>
              <a:t>This</a:t>
            </a:r>
            <a:r>
              <a:rPr spc="-40" dirty="0">
                <a:latin typeface="Times New Roman"/>
                <a:cs typeface="Times New Roman"/>
              </a:rPr>
              <a:t> </a:t>
            </a:r>
            <a:r>
              <a:rPr dirty="0">
                <a:latin typeface="Times New Roman"/>
                <a:cs typeface="Times New Roman"/>
              </a:rPr>
              <a:t>project</a:t>
            </a:r>
            <a:r>
              <a:rPr spc="-40" dirty="0">
                <a:latin typeface="Times New Roman"/>
                <a:cs typeface="Times New Roman"/>
              </a:rPr>
              <a:t> </a:t>
            </a:r>
            <a:r>
              <a:rPr dirty="0">
                <a:latin typeface="Times New Roman"/>
                <a:cs typeface="Times New Roman"/>
              </a:rPr>
              <a:t>aims</a:t>
            </a:r>
            <a:r>
              <a:rPr spc="-25" dirty="0">
                <a:latin typeface="Times New Roman"/>
                <a:cs typeface="Times New Roman"/>
              </a:rPr>
              <a:t> </a:t>
            </a:r>
            <a:r>
              <a:rPr dirty="0">
                <a:latin typeface="Times New Roman"/>
                <a:cs typeface="Times New Roman"/>
              </a:rPr>
              <a:t>to</a:t>
            </a:r>
            <a:r>
              <a:rPr spc="-25" dirty="0">
                <a:latin typeface="Times New Roman"/>
                <a:cs typeface="Times New Roman"/>
              </a:rPr>
              <a:t> </a:t>
            </a:r>
            <a:r>
              <a:rPr dirty="0">
                <a:latin typeface="Times New Roman"/>
                <a:cs typeface="Times New Roman"/>
              </a:rPr>
              <a:t>develop</a:t>
            </a:r>
            <a:r>
              <a:rPr spc="-25" dirty="0">
                <a:latin typeface="Times New Roman"/>
                <a:cs typeface="Times New Roman"/>
              </a:rPr>
              <a:t> </a:t>
            </a:r>
            <a:r>
              <a:rPr spc="-50" dirty="0">
                <a:latin typeface="Times New Roman"/>
                <a:cs typeface="Times New Roman"/>
              </a:rPr>
              <a:t>a </a:t>
            </a:r>
            <a:r>
              <a:rPr dirty="0">
                <a:latin typeface="Times New Roman"/>
                <a:cs typeface="Times New Roman"/>
              </a:rPr>
              <a:t>comprehensive</a:t>
            </a:r>
            <a:r>
              <a:rPr spc="-50" dirty="0">
                <a:latin typeface="Times New Roman"/>
                <a:cs typeface="Times New Roman"/>
              </a:rPr>
              <a:t> </a:t>
            </a:r>
            <a:r>
              <a:rPr dirty="0">
                <a:latin typeface="Times New Roman"/>
                <a:cs typeface="Times New Roman"/>
              </a:rPr>
              <a:t>road</a:t>
            </a:r>
            <a:r>
              <a:rPr spc="-45" dirty="0">
                <a:latin typeface="Times New Roman"/>
                <a:cs typeface="Times New Roman"/>
              </a:rPr>
              <a:t> </a:t>
            </a:r>
            <a:r>
              <a:rPr dirty="0">
                <a:latin typeface="Times New Roman"/>
                <a:cs typeface="Times New Roman"/>
              </a:rPr>
              <a:t>safety</a:t>
            </a:r>
            <a:r>
              <a:rPr spc="-55" dirty="0">
                <a:latin typeface="Times New Roman"/>
                <a:cs typeface="Times New Roman"/>
              </a:rPr>
              <a:t> </a:t>
            </a:r>
            <a:r>
              <a:rPr dirty="0">
                <a:latin typeface="Times New Roman"/>
                <a:cs typeface="Times New Roman"/>
              </a:rPr>
              <a:t>system</a:t>
            </a:r>
            <a:r>
              <a:rPr spc="-70" dirty="0">
                <a:latin typeface="Times New Roman"/>
                <a:cs typeface="Times New Roman"/>
              </a:rPr>
              <a:t> </a:t>
            </a:r>
            <a:r>
              <a:rPr dirty="0">
                <a:latin typeface="Times New Roman"/>
                <a:cs typeface="Times New Roman"/>
              </a:rPr>
              <a:t>that</a:t>
            </a:r>
            <a:r>
              <a:rPr spc="-45" dirty="0">
                <a:latin typeface="Times New Roman"/>
                <a:cs typeface="Times New Roman"/>
              </a:rPr>
              <a:t> </a:t>
            </a:r>
            <a:r>
              <a:rPr dirty="0">
                <a:latin typeface="Times New Roman"/>
                <a:cs typeface="Times New Roman"/>
              </a:rPr>
              <a:t>incorporates</a:t>
            </a:r>
            <a:r>
              <a:rPr spc="-65" dirty="0">
                <a:latin typeface="Times New Roman"/>
                <a:cs typeface="Times New Roman"/>
              </a:rPr>
              <a:t> </a:t>
            </a:r>
            <a:r>
              <a:rPr dirty="0">
                <a:latin typeface="Times New Roman"/>
                <a:cs typeface="Times New Roman"/>
              </a:rPr>
              <a:t>three</a:t>
            </a:r>
            <a:r>
              <a:rPr spc="-60" dirty="0">
                <a:latin typeface="Times New Roman"/>
                <a:cs typeface="Times New Roman"/>
              </a:rPr>
              <a:t> </a:t>
            </a:r>
            <a:r>
              <a:rPr dirty="0">
                <a:latin typeface="Times New Roman"/>
                <a:cs typeface="Times New Roman"/>
              </a:rPr>
              <a:t>key</a:t>
            </a:r>
            <a:r>
              <a:rPr spc="-50" dirty="0">
                <a:latin typeface="Times New Roman"/>
                <a:cs typeface="Times New Roman"/>
              </a:rPr>
              <a:t> </a:t>
            </a:r>
            <a:r>
              <a:rPr dirty="0">
                <a:latin typeface="Times New Roman"/>
                <a:cs typeface="Times New Roman"/>
              </a:rPr>
              <a:t>technologies:</a:t>
            </a:r>
            <a:r>
              <a:rPr spc="-50" dirty="0">
                <a:latin typeface="Times New Roman"/>
                <a:cs typeface="Times New Roman"/>
              </a:rPr>
              <a:t> </a:t>
            </a:r>
            <a:r>
              <a:rPr b="1" dirty="0">
                <a:latin typeface="Times New Roman"/>
                <a:cs typeface="Times New Roman"/>
              </a:rPr>
              <a:t>Driver</a:t>
            </a:r>
            <a:r>
              <a:rPr b="1" spc="-80" dirty="0">
                <a:latin typeface="Times New Roman"/>
                <a:cs typeface="Times New Roman"/>
              </a:rPr>
              <a:t> </a:t>
            </a:r>
            <a:r>
              <a:rPr b="1" spc="-10" dirty="0">
                <a:latin typeface="Times New Roman"/>
                <a:cs typeface="Times New Roman"/>
              </a:rPr>
              <a:t>Drowsiness </a:t>
            </a:r>
            <a:r>
              <a:rPr b="1" dirty="0">
                <a:latin typeface="Times New Roman"/>
                <a:cs typeface="Times New Roman"/>
              </a:rPr>
              <a:t>Detection</a:t>
            </a:r>
            <a:r>
              <a:rPr dirty="0">
                <a:latin typeface="Times New Roman"/>
                <a:cs typeface="Times New Roman"/>
              </a:rPr>
              <a:t>,</a:t>
            </a:r>
            <a:r>
              <a:rPr spc="-40" dirty="0">
                <a:latin typeface="Times New Roman"/>
                <a:cs typeface="Times New Roman"/>
              </a:rPr>
              <a:t> </a:t>
            </a:r>
            <a:r>
              <a:rPr b="1" dirty="0">
                <a:latin typeface="Times New Roman"/>
                <a:cs typeface="Times New Roman"/>
              </a:rPr>
              <a:t>Collision</a:t>
            </a:r>
            <a:r>
              <a:rPr b="1" spc="-30" dirty="0">
                <a:latin typeface="Times New Roman"/>
                <a:cs typeface="Times New Roman"/>
              </a:rPr>
              <a:t> </a:t>
            </a:r>
            <a:r>
              <a:rPr b="1" dirty="0">
                <a:latin typeface="Times New Roman"/>
                <a:cs typeface="Times New Roman"/>
              </a:rPr>
              <a:t>Detection</a:t>
            </a:r>
            <a:r>
              <a:rPr dirty="0">
                <a:latin typeface="Times New Roman"/>
                <a:cs typeface="Times New Roman"/>
              </a:rPr>
              <a:t>,</a:t>
            </a:r>
            <a:r>
              <a:rPr spc="-40" dirty="0">
                <a:latin typeface="Times New Roman"/>
                <a:cs typeface="Times New Roman"/>
              </a:rPr>
              <a:t> </a:t>
            </a:r>
            <a:r>
              <a:rPr dirty="0">
                <a:latin typeface="Times New Roman"/>
                <a:cs typeface="Times New Roman"/>
              </a:rPr>
              <a:t>and</a:t>
            </a:r>
            <a:r>
              <a:rPr spc="-25" dirty="0">
                <a:latin typeface="Times New Roman"/>
                <a:cs typeface="Times New Roman"/>
              </a:rPr>
              <a:t> </a:t>
            </a:r>
            <a:r>
              <a:rPr b="1" dirty="0">
                <a:latin typeface="Times New Roman"/>
                <a:cs typeface="Times New Roman"/>
              </a:rPr>
              <a:t>Pothole</a:t>
            </a:r>
            <a:r>
              <a:rPr b="1" spc="-25" dirty="0">
                <a:latin typeface="Times New Roman"/>
                <a:cs typeface="Times New Roman"/>
              </a:rPr>
              <a:t> </a:t>
            </a:r>
            <a:r>
              <a:rPr b="1" dirty="0">
                <a:latin typeface="Times New Roman"/>
                <a:cs typeface="Times New Roman"/>
              </a:rPr>
              <a:t>Detection</a:t>
            </a:r>
            <a:r>
              <a:rPr dirty="0">
                <a:latin typeface="Times New Roman"/>
                <a:cs typeface="Times New Roman"/>
              </a:rPr>
              <a:t>.</a:t>
            </a:r>
            <a:endParaRPr lang="en-US" dirty="0">
              <a:latin typeface="Times New Roman"/>
              <a:cs typeface="Times New Roman"/>
            </a:endParaRPr>
          </a:p>
          <a:p>
            <a:pPr marL="12700" marR="5080" algn="just">
              <a:lnSpc>
                <a:spcPct val="200000"/>
              </a:lnSpc>
              <a:spcBef>
                <a:spcPts val="105"/>
              </a:spcBef>
            </a:pPr>
            <a:r>
              <a:rPr lang="en-US" dirty="0">
                <a:latin typeface="Times New Roman"/>
                <a:cs typeface="Times New Roman"/>
              </a:rPr>
              <a:t>C</a:t>
            </a:r>
            <a:r>
              <a:rPr dirty="0">
                <a:latin typeface="Times New Roman"/>
                <a:cs typeface="Times New Roman"/>
              </a:rPr>
              <a:t>ombining</a:t>
            </a:r>
            <a:r>
              <a:rPr spc="-25" dirty="0">
                <a:latin typeface="Times New Roman"/>
                <a:cs typeface="Times New Roman"/>
              </a:rPr>
              <a:t> </a:t>
            </a:r>
            <a:r>
              <a:rPr lang="en-US" spc="-25" dirty="0">
                <a:latin typeface="Times New Roman"/>
                <a:cs typeface="Times New Roman"/>
              </a:rPr>
              <a:t>all </a:t>
            </a:r>
            <a:r>
              <a:rPr dirty="0">
                <a:latin typeface="Times New Roman"/>
                <a:cs typeface="Times New Roman"/>
              </a:rPr>
              <a:t>these</a:t>
            </a:r>
            <a:r>
              <a:rPr spc="-30" dirty="0">
                <a:latin typeface="Times New Roman"/>
                <a:cs typeface="Times New Roman"/>
              </a:rPr>
              <a:t> </a:t>
            </a:r>
            <a:r>
              <a:rPr dirty="0">
                <a:latin typeface="Times New Roman"/>
                <a:cs typeface="Times New Roman"/>
              </a:rPr>
              <a:t>elements</a:t>
            </a:r>
            <a:r>
              <a:rPr spc="-35" dirty="0">
                <a:latin typeface="Times New Roman"/>
                <a:cs typeface="Times New Roman"/>
              </a:rPr>
              <a:t> </a:t>
            </a:r>
            <a:r>
              <a:rPr dirty="0">
                <a:latin typeface="Times New Roman"/>
                <a:cs typeface="Times New Roman"/>
              </a:rPr>
              <a:t>into</a:t>
            </a:r>
            <a:r>
              <a:rPr spc="-45" dirty="0">
                <a:latin typeface="Times New Roman"/>
                <a:cs typeface="Times New Roman"/>
              </a:rPr>
              <a:t> </a:t>
            </a:r>
            <a:r>
              <a:rPr spc="-50" dirty="0">
                <a:latin typeface="Times New Roman"/>
                <a:cs typeface="Times New Roman"/>
              </a:rPr>
              <a:t>a </a:t>
            </a:r>
            <a:r>
              <a:rPr dirty="0">
                <a:latin typeface="Times New Roman"/>
                <a:cs typeface="Times New Roman"/>
              </a:rPr>
              <a:t>unified</a:t>
            </a:r>
            <a:r>
              <a:rPr spc="-45" dirty="0">
                <a:latin typeface="Times New Roman"/>
                <a:cs typeface="Times New Roman"/>
              </a:rPr>
              <a:t> </a:t>
            </a:r>
            <a:r>
              <a:rPr dirty="0">
                <a:latin typeface="Times New Roman"/>
                <a:cs typeface="Times New Roman"/>
              </a:rPr>
              <a:t>platform,</a:t>
            </a:r>
            <a:r>
              <a:rPr spc="-30" dirty="0">
                <a:latin typeface="Times New Roman"/>
                <a:cs typeface="Times New Roman"/>
              </a:rPr>
              <a:t> </a:t>
            </a:r>
            <a:r>
              <a:rPr dirty="0">
                <a:latin typeface="Times New Roman"/>
                <a:cs typeface="Times New Roman"/>
              </a:rPr>
              <a:t>the</a:t>
            </a:r>
            <a:r>
              <a:rPr spc="-30" dirty="0">
                <a:latin typeface="Times New Roman"/>
                <a:cs typeface="Times New Roman"/>
              </a:rPr>
              <a:t> </a:t>
            </a:r>
            <a:r>
              <a:rPr dirty="0">
                <a:latin typeface="Times New Roman"/>
                <a:cs typeface="Times New Roman"/>
              </a:rPr>
              <a:t>system</a:t>
            </a:r>
            <a:r>
              <a:rPr spc="-55" dirty="0">
                <a:latin typeface="Times New Roman"/>
                <a:cs typeface="Times New Roman"/>
              </a:rPr>
              <a:t> </a:t>
            </a:r>
            <a:r>
              <a:rPr dirty="0">
                <a:latin typeface="Times New Roman"/>
                <a:cs typeface="Times New Roman"/>
              </a:rPr>
              <a:t>is</a:t>
            </a:r>
            <a:r>
              <a:rPr spc="-30" dirty="0">
                <a:latin typeface="Times New Roman"/>
                <a:cs typeface="Times New Roman"/>
              </a:rPr>
              <a:t> </a:t>
            </a:r>
            <a:r>
              <a:rPr dirty="0">
                <a:latin typeface="Times New Roman"/>
                <a:cs typeface="Times New Roman"/>
              </a:rPr>
              <a:t>designed</a:t>
            </a:r>
            <a:r>
              <a:rPr spc="-30" dirty="0">
                <a:latin typeface="Times New Roman"/>
                <a:cs typeface="Times New Roman"/>
              </a:rPr>
              <a:t> </a:t>
            </a:r>
            <a:r>
              <a:rPr dirty="0">
                <a:latin typeface="Times New Roman"/>
                <a:cs typeface="Times New Roman"/>
              </a:rPr>
              <a:t>to</a:t>
            </a:r>
            <a:r>
              <a:rPr spc="-30" dirty="0">
                <a:latin typeface="Times New Roman"/>
                <a:cs typeface="Times New Roman"/>
              </a:rPr>
              <a:t> </a:t>
            </a:r>
            <a:r>
              <a:rPr dirty="0">
                <a:latin typeface="Times New Roman"/>
                <a:cs typeface="Times New Roman"/>
              </a:rPr>
              <a:t>address</a:t>
            </a:r>
            <a:r>
              <a:rPr spc="-45" dirty="0">
                <a:latin typeface="Times New Roman"/>
                <a:cs typeface="Times New Roman"/>
              </a:rPr>
              <a:t> </a:t>
            </a:r>
            <a:r>
              <a:rPr dirty="0">
                <a:latin typeface="Times New Roman"/>
                <a:cs typeface="Times New Roman"/>
              </a:rPr>
              <a:t>multiple</a:t>
            </a:r>
            <a:r>
              <a:rPr spc="-30" dirty="0">
                <a:latin typeface="Times New Roman"/>
                <a:cs typeface="Times New Roman"/>
              </a:rPr>
              <a:t> </a:t>
            </a:r>
            <a:r>
              <a:rPr dirty="0">
                <a:latin typeface="Times New Roman"/>
                <a:cs typeface="Times New Roman"/>
              </a:rPr>
              <a:t>factors</a:t>
            </a:r>
            <a:r>
              <a:rPr spc="-40" dirty="0">
                <a:latin typeface="Times New Roman"/>
                <a:cs typeface="Times New Roman"/>
              </a:rPr>
              <a:t> </a:t>
            </a:r>
            <a:r>
              <a:rPr dirty="0">
                <a:latin typeface="Times New Roman"/>
                <a:cs typeface="Times New Roman"/>
              </a:rPr>
              <a:t>that</a:t>
            </a:r>
            <a:r>
              <a:rPr spc="-40" dirty="0">
                <a:latin typeface="Times New Roman"/>
                <a:cs typeface="Times New Roman"/>
              </a:rPr>
              <a:t> </a:t>
            </a:r>
            <a:r>
              <a:rPr dirty="0">
                <a:latin typeface="Times New Roman"/>
                <a:cs typeface="Times New Roman"/>
              </a:rPr>
              <a:t>contribute</a:t>
            </a:r>
            <a:r>
              <a:rPr spc="-45" dirty="0">
                <a:latin typeface="Times New Roman"/>
                <a:cs typeface="Times New Roman"/>
              </a:rPr>
              <a:t> </a:t>
            </a:r>
            <a:r>
              <a:rPr dirty="0">
                <a:latin typeface="Times New Roman"/>
                <a:cs typeface="Times New Roman"/>
              </a:rPr>
              <a:t>to</a:t>
            </a:r>
            <a:r>
              <a:rPr spc="-30" dirty="0">
                <a:latin typeface="Times New Roman"/>
                <a:cs typeface="Times New Roman"/>
              </a:rPr>
              <a:t> </a:t>
            </a:r>
            <a:r>
              <a:rPr spc="-20" dirty="0">
                <a:latin typeface="Times New Roman"/>
                <a:cs typeface="Times New Roman"/>
              </a:rPr>
              <a:t>road </a:t>
            </a:r>
            <a:r>
              <a:rPr dirty="0">
                <a:latin typeface="Times New Roman"/>
                <a:cs typeface="Times New Roman"/>
              </a:rPr>
              <a:t>accidents,</a:t>
            </a:r>
            <a:r>
              <a:rPr spc="-70" dirty="0">
                <a:latin typeface="Times New Roman"/>
                <a:cs typeface="Times New Roman"/>
              </a:rPr>
              <a:t> </a:t>
            </a:r>
            <a:r>
              <a:rPr dirty="0">
                <a:latin typeface="Times New Roman"/>
                <a:cs typeface="Times New Roman"/>
              </a:rPr>
              <a:t>creating</a:t>
            </a:r>
            <a:r>
              <a:rPr spc="-40" dirty="0">
                <a:latin typeface="Times New Roman"/>
                <a:cs typeface="Times New Roman"/>
              </a:rPr>
              <a:t> </a:t>
            </a:r>
            <a:r>
              <a:rPr dirty="0">
                <a:latin typeface="Times New Roman"/>
                <a:cs typeface="Times New Roman"/>
              </a:rPr>
              <a:t>a</a:t>
            </a:r>
            <a:r>
              <a:rPr spc="-30" dirty="0">
                <a:latin typeface="Times New Roman"/>
                <a:cs typeface="Times New Roman"/>
              </a:rPr>
              <a:t> </a:t>
            </a:r>
            <a:r>
              <a:rPr dirty="0">
                <a:latin typeface="Times New Roman"/>
                <a:cs typeface="Times New Roman"/>
              </a:rPr>
              <a:t>safer</a:t>
            </a:r>
            <a:r>
              <a:rPr spc="-25" dirty="0">
                <a:latin typeface="Times New Roman"/>
                <a:cs typeface="Times New Roman"/>
              </a:rPr>
              <a:t> </a:t>
            </a:r>
            <a:r>
              <a:rPr dirty="0">
                <a:latin typeface="Times New Roman"/>
                <a:cs typeface="Times New Roman"/>
              </a:rPr>
              <a:t>driving</a:t>
            </a:r>
            <a:r>
              <a:rPr spc="-45" dirty="0">
                <a:latin typeface="Times New Roman"/>
                <a:cs typeface="Times New Roman"/>
              </a:rPr>
              <a:t> </a:t>
            </a:r>
            <a:r>
              <a:rPr spc="-10" dirty="0">
                <a:latin typeface="Times New Roman"/>
                <a:cs typeface="Times New Roman"/>
              </a:rPr>
              <a:t>environment</a:t>
            </a:r>
            <a:r>
              <a:rPr spc="-10" dirty="0">
                <a:latin typeface="Verdana"/>
                <a:cs typeface="Verdana"/>
              </a:rPr>
              <a:t>.</a:t>
            </a:r>
            <a:endParaRPr dirty="0">
              <a:latin typeface="Verdana"/>
              <a:cs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22579" y="581025"/>
            <a:ext cx="2337435" cy="574675"/>
          </a:xfrm>
          <a:prstGeom prst="rect">
            <a:avLst/>
          </a:prstGeom>
        </p:spPr>
        <p:txBody>
          <a:bodyPr vert="horz" wrap="square" lIns="0" tIns="12700" rIns="0" bIns="0" rtlCol="0">
            <a:spAutoFit/>
          </a:bodyPr>
          <a:lstStyle/>
          <a:p>
            <a:pPr marL="12700">
              <a:lnSpc>
                <a:spcPct val="100000"/>
              </a:lnSpc>
              <a:spcBef>
                <a:spcPts val="100"/>
              </a:spcBef>
            </a:pPr>
            <a:r>
              <a:rPr spc="-10" dirty="0"/>
              <a:t>Motivation:</a:t>
            </a:r>
          </a:p>
        </p:txBody>
      </p:sp>
      <p:sp>
        <p:nvSpPr>
          <p:cNvPr id="3" name="object 3"/>
          <p:cNvSpPr txBox="1"/>
          <p:nvPr/>
        </p:nvSpPr>
        <p:spPr>
          <a:xfrm>
            <a:off x="622300" y="1800225"/>
            <a:ext cx="6808470" cy="3265253"/>
          </a:xfrm>
          <a:prstGeom prst="rect">
            <a:avLst/>
          </a:prstGeom>
        </p:spPr>
        <p:txBody>
          <a:bodyPr vert="horz" wrap="square" lIns="0" tIns="12700" rIns="0" bIns="0" rtlCol="0">
            <a:spAutoFit/>
          </a:bodyPr>
          <a:lstStyle/>
          <a:p>
            <a:pPr marL="12700" marR="5080" algn="just">
              <a:lnSpc>
                <a:spcPct val="200000"/>
              </a:lnSpc>
              <a:spcBef>
                <a:spcPts val="100"/>
              </a:spcBef>
            </a:pPr>
            <a:r>
              <a:rPr lang="en-US" dirty="0">
                <a:solidFill>
                  <a:srgbClr val="404040"/>
                </a:solidFill>
                <a:latin typeface="Times New Roman"/>
                <a:cs typeface="Times New Roman"/>
              </a:rPr>
              <a:t>U</a:t>
            </a:r>
            <a:r>
              <a:rPr dirty="0">
                <a:solidFill>
                  <a:srgbClr val="404040"/>
                </a:solidFill>
                <a:latin typeface="Times New Roman"/>
                <a:cs typeface="Times New Roman"/>
              </a:rPr>
              <a:t>nified</a:t>
            </a:r>
            <a:r>
              <a:rPr spc="-35" dirty="0">
                <a:solidFill>
                  <a:srgbClr val="404040"/>
                </a:solidFill>
                <a:latin typeface="Times New Roman"/>
                <a:cs typeface="Times New Roman"/>
              </a:rPr>
              <a:t> </a:t>
            </a:r>
            <a:r>
              <a:rPr dirty="0">
                <a:solidFill>
                  <a:srgbClr val="404040"/>
                </a:solidFill>
                <a:latin typeface="Times New Roman"/>
                <a:cs typeface="Times New Roman"/>
              </a:rPr>
              <a:t>road</a:t>
            </a:r>
            <a:r>
              <a:rPr spc="-30" dirty="0">
                <a:solidFill>
                  <a:srgbClr val="404040"/>
                </a:solidFill>
                <a:latin typeface="Times New Roman"/>
                <a:cs typeface="Times New Roman"/>
              </a:rPr>
              <a:t> </a:t>
            </a:r>
            <a:r>
              <a:rPr dirty="0">
                <a:solidFill>
                  <a:srgbClr val="404040"/>
                </a:solidFill>
                <a:latin typeface="Times New Roman"/>
                <a:cs typeface="Times New Roman"/>
              </a:rPr>
              <a:t>safety</a:t>
            </a:r>
            <a:r>
              <a:rPr spc="-35" dirty="0">
                <a:solidFill>
                  <a:srgbClr val="404040"/>
                </a:solidFill>
                <a:latin typeface="Times New Roman"/>
                <a:cs typeface="Times New Roman"/>
              </a:rPr>
              <a:t> </a:t>
            </a:r>
            <a:r>
              <a:rPr dirty="0">
                <a:solidFill>
                  <a:srgbClr val="404040"/>
                </a:solidFill>
                <a:latin typeface="Times New Roman"/>
                <a:cs typeface="Times New Roman"/>
              </a:rPr>
              <a:t>system</a:t>
            </a:r>
            <a:r>
              <a:rPr spc="-45" dirty="0">
                <a:solidFill>
                  <a:srgbClr val="404040"/>
                </a:solidFill>
                <a:latin typeface="Times New Roman"/>
                <a:cs typeface="Times New Roman"/>
              </a:rPr>
              <a:t> </a:t>
            </a:r>
            <a:r>
              <a:rPr spc="-10" dirty="0">
                <a:solidFill>
                  <a:srgbClr val="404040"/>
                </a:solidFill>
                <a:latin typeface="Times New Roman"/>
                <a:cs typeface="Times New Roman"/>
              </a:rPr>
              <a:t>integrating </a:t>
            </a:r>
            <a:r>
              <a:rPr b="1" dirty="0">
                <a:solidFill>
                  <a:srgbClr val="404040"/>
                </a:solidFill>
                <a:latin typeface="Times New Roman"/>
                <a:cs typeface="Times New Roman"/>
              </a:rPr>
              <a:t>Driver</a:t>
            </a:r>
            <a:r>
              <a:rPr b="1" spc="-75" dirty="0">
                <a:solidFill>
                  <a:srgbClr val="404040"/>
                </a:solidFill>
                <a:latin typeface="Times New Roman"/>
                <a:cs typeface="Times New Roman"/>
              </a:rPr>
              <a:t> </a:t>
            </a:r>
            <a:r>
              <a:rPr b="1" spc="-10" dirty="0">
                <a:solidFill>
                  <a:srgbClr val="404040"/>
                </a:solidFill>
                <a:latin typeface="Times New Roman"/>
                <a:cs typeface="Times New Roman"/>
              </a:rPr>
              <a:t>Drowsiness</a:t>
            </a:r>
            <a:r>
              <a:rPr b="1" spc="-45" dirty="0">
                <a:solidFill>
                  <a:srgbClr val="404040"/>
                </a:solidFill>
                <a:latin typeface="Times New Roman"/>
                <a:cs typeface="Times New Roman"/>
              </a:rPr>
              <a:t> </a:t>
            </a:r>
            <a:r>
              <a:rPr b="1" dirty="0">
                <a:solidFill>
                  <a:srgbClr val="404040"/>
                </a:solidFill>
                <a:latin typeface="Times New Roman"/>
                <a:cs typeface="Times New Roman"/>
              </a:rPr>
              <a:t>Detection</a:t>
            </a:r>
            <a:r>
              <a:rPr dirty="0">
                <a:solidFill>
                  <a:srgbClr val="404040"/>
                </a:solidFill>
                <a:latin typeface="Times New Roman"/>
                <a:cs typeface="Times New Roman"/>
              </a:rPr>
              <a:t>,</a:t>
            </a:r>
            <a:r>
              <a:rPr spc="-50" dirty="0">
                <a:solidFill>
                  <a:srgbClr val="404040"/>
                </a:solidFill>
                <a:latin typeface="Times New Roman"/>
                <a:cs typeface="Times New Roman"/>
              </a:rPr>
              <a:t> </a:t>
            </a:r>
            <a:r>
              <a:rPr b="1" dirty="0">
                <a:solidFill>
                  <a:srgbClr val="404040"/>
                </a:solidFill>
                <a:latin typeface="Times New Roman"/>
                <a:cs typeface="Times New Roman"/>
              </a:rPr>
              <a:t>Collision</a:t>
            </a:r>
            <a:r>
              <a:rPr b="1" spc="-50" dirty="0">
                <a:solidFill>
                  <a:srgbClr val="404040"/>
                </a:solidFill>
                <a:latin typeface="Times New Roman"/>
                <a:cs typeface="Times New Roman"/>
              </a:rPr>
              <a:t> </a:t>
            </a:r>
            <a:r>
              <a:rPr b="1" dirty="0">
                <a:solidFill>
                  <a:srgbClr val="404040"/>
                </a:solidFill>
                <a:latin typeface="Times New Roman"/>
                <a:cs typeface="Times New Roman"/>
              </a:rPr>
              <a:t>Detection</a:t>
            </a:r>
            <a:r>
              <a:rPr dirty="0">
                <a:solidFill>
                  <a:srgbClr val="404040"/>
                </a:solidFill>
                <a:latin typeface="Times New Roman"/>
                <a:cs typeface="Times New Roman"/>
              </a:rPr>
              <a:t>,</a:t>
            </a:r>
            <a:r>
              <a:rPr spc="-45" dirty="0">
                <a:solidFill>
                  <a:srgbClr val="404040"/>
                </a:solidFill>
                <a:latin typeface="Times New Roman"/>
                <a:cs typeface="Times New Roman"/>
              </a:rPr>
              <a:t> </a:t>
            </a:r>
            <a:r>
              <a:rPr dirty="0">
                <a:solidFill>
                  <a:srgbClr val="404040"/>
                </a:solidFill>
                <a:latin typeface="Times New Roman"/>
                <a:cs typeface="Times New Roman"/>
              </a:rPr>
              <a:t>and</a:t>
            </a:r>
            <a:r>
              <a:rPr spc="-25" dirty="0">
                <a:solidFill>
                  <a:srgbClr val="404040"/>
                </a:solidFill>
                <a:latin typeface="Times New Roman"/>
                <a:cs typeface="Times New Roman"/>
              </a:rPr>
              <a:t> </a:t>
            </a:r>
            <a:r>
              <a:rPr b="1" spc="-10" dirty="0">
                <a:solidFill>
                  <a:srgbClr val="404040"/>
                </a:solidFill>
                <a:latin typeface="Times New Roman"/>
                <a:cs typeface="Times New Roman"/>
              </a:rPr>
              <a:t>Pothole </a:t>
            </a:r>
            <a:r>
              <a:rPr b="1" dirty="0">
                <a:solidFill>
                  <a:srgbClr val="404040"/>
                </a:solidFill>
                <a:latin typeface="Times New Roman"/>
                <a:cs typeface="Times New Roman"/>
              </a:rPr>
              <a:t>Detection</a:t>
            </a:r>
            <a:r>
              <a:rPr b="1" spc="-45" dirty="0">
                <a:solidFill>
                  <a:srgbClr val="404040"/>
                </a:solidFill>
                <a:latin typeface="Times New Roman"/>
                <a:cs typeface="Times New Roman"/>
              </a:rPr>
              <a:t> </a:t>
            </a:r>
            <a:r>
              <a:rPr dirty="0">
                <a:solidFill>
                  <a:srgbClr val="404040"/>
                </a:solidFill>
                <a:latin typeface="Times New Roman"/>
                <a:cs typeface="Times New Roman"/>
              </a:rPr>
              <a:t>technologies.</a:t>
            </a:r>
            <a:endParaRPr lang="en-IN" dirty="0">
              <a:solidFill>
                <a:srgbClr val="404040"/>
              </a:solidFill>
              <a:latin typeface="Times New Roman"/>
              <a:cs typeface="Times New Roman"/>
            </a:endParaRPr>
          </a:p>
          <a:p>
            <a:pPr marL="12700" marR="5080" algn="just">
              <a:lnSpc>
                <a:spcPct val="200000"/>
              </a:lnSpc>
              <a:spcBef>
                <a:spcPts val="100"/>
              </a:spcBef>
            </a:pPr>
            <a:r>
              <a:rPr lang="en-US" dirty="0">
                <a:solidFill>
                  <a:srgbClr val="404040"/>
                </a:solidFill>
                <a:latin typeface="Times New Roman"/>
                <a:cs typeface="Times New Roman"/>
              </a:rPr>
              <a:t>The system enhances driver awareness, prevents collisions, and mitigates road hazards by addressing key factors contributing to traffic accidents</a:t>
            </a:r>
            <a:r>
              <a:rPr dirty="0">
                <a:solidFill>
                  <a:srgbClr val="404040"/>
                </a:solidFill>
                <a:latin typeface="Times New Roman"/>
                <a:cs typeface="Times New Roman"/>
              </a:rPr>
              <a:t>.</a:t>
            </a:r>
            <a:r>
              <a:rPr spc="-75" dirty="0">
                <a:solidFill>
                  <a:srgbClr val="404040"/>
                </a:solidFill>
                <a:latin typeface="Times New Roman"/>
                <a:cs typeface="Times New Roman"/>
              </a:rPr>
              <a:t> </a:t>
            </a:r>
            <a:r>
              <a:rPr dirty="0">
                <a:solidFill>
                  <a:srgbClr val="404040"/>
                </a:solidFill>
                <a:latin typeface="Times New Roman"/>
                <a:cs typeface="Times New Roman"/>
              </a:rPr>
              <a:t>The</a:t>
            </a:r>
            <a:r>
              <a:rPr spc="-25" dirty="0">
                <a:solidFill>
                  <a:srgbClr val="404040"/>
                </a:solidFill>
                <a:latin typeface="Times New Roman"/>
                <a:cs typeface="Times New Roman"/>
              </a:rPr>
              <a:t> </a:t>
            </a:r>
            <a:r>
              <a:rPr dirty="0">
                <a:solidFill>
                  <a:srgbClr val="404040"/>
                </a:solidFill>
                <a:latin typeface="Times New Roman"/>
                <a:cs typeface="Times New Roman"/>
              </a:rPr>
              <a:t>ultimate</a:t>
            </a:r>
            <a:r>
              <a:rPr spc="-40" dirty="0">
                <a:solidFill>
                  <a:srgbClr val="404040"/>
                </a:solidFill>
                <a:latin typeface="Times New Roman"/>
                <a:cs typeface="Times New Roman"/>
              </a:rPr>
              <a:t> </a:t>
            </a:r>
            <a:r>
              <a:rPr dirty="0">
                <a:solidFill>
                  <a:srgbClr val="404040"/>
                </a:solidFill>
                <a:latin typeface="Times New Roman"/>
                <a:cs typeface="Times New Roman"/>
              </a:rPr>
              <a:t>goal</a:t>
            </a:r>
            <a:r>
              <a:rPr spc="-25" dirty="0">
                <a:solidFill>
                  <a:srgbClr val="404040"/>
                </a:solidFill>
                <a:latin typeface="Times New Roman"/>
                <a:cs typeface="Times New Roman"/>
              </a:rPr>
              <a:t> </a:t>
            </a:r>
            <a:r>
              <a:rPr dirty="0">
                <a:solidFill>
                  <a:srgbClr val="404040"/>
                </a:solidFill>
                <a:latin typeface="Times New Roman"/>
                <a:cs typeface="Times New Roman"/>
              </a:rPr>
              <a:t>is</a:t>
            </a:r>
            <a:r>
              <a:rPr spc="-30" dirty="0">
                <a:solidFill>
                  <a:srgbClr val="404040"/>
                </a:solidFill>
                <a:latin typeface="Times New Roman"/>
                <a:cs typeface="Times New Roman"/>
              </a:rPr>
              <a:t> </a:t>
            </a:r>
            <a:r>
              <a:rPr dirty="0">
                <a:solidFill>
                  <a:srgbClr val="404040"/>
                </a:solidFill>
                <a:latin typeface="Times New Roman"/>
                <a:cs typeface="Times New Roman"/>
              </a:rPr>
              <a:t>to</a:t>
            </a:r>
            <a:r>
              <a:rPr spc="-35" dirty="0">
                <a:solidFill>
                  <a:srgbClr val="404040"/>
                </a:solidFill>
                <a:latin typeface="Times New Roman"/>
                <a:cs typeface="Times New Roman"/>
              </a:rPr>
              <a:t> </a:t>
            </a:r>
            <a:r>
              <a:rPr dirty="0">
                <a:solidFill>
                  <a:srgbClr val="404040"/>
                </a:solidFill>
                <a:latin typeface="Times New Roman"/>
                <a:cs typeface="Times New Roman"/>
              </a:rPr>
              <a:t>significantly</a:t>
            </a:r>
            <a:r>
              <a:rPr spc="-55" dirty="0">
                <a:solidFill>
                  <a:srgbClr val="404040"/>
                </a:solidFill>
                <a:latin typeface="Times New Roman"/>
                <a:cs typeface="Times New Roman"/>
              </a:rPr>
              <a:t> </a:t>
            </a:r>
            <a:r>
              <a:rPr dirty="0">
                <a:solidFill>
                  <a:srgbClr val="404040"/>
                </a:solidFill>
                <a:latin typeface="Times New Roman"/>
                <a:cs typeface="Times New Roman"/>
              </a:rPr>
              <a:t>reduce</a:t>
            </a:r>
            <a:r>
              <a:rPr spc="-25" dirty="0">
                <a:solidFill>
                  <a:srgbClr val="404040"/>
                </a:solidFill>
                <a:latin typeface="Times New Roman"/>
                <a:cs typeface="Times New Roman"/>
              </a:rPr>
              <a:t> </a:t>
            </a:r>
            <a:r>
              <a:rPr spc="-10" dirty="0">
                <a:solidFill>
                  <a:srgbClr val="404040"/>
                </a:solidFill>
                <a:latin typeface="Times New Roman"/>
                <a:cs typeface="Times New Roman"/>
              </a:rPr>
              <a:t>traffic- </a:t>
            </a:r>
            <a:r>
              <a:rPr dirty="0">
                <a:solidFill>
                  <a:srgbClr val="404040"/>
                </a:solidFill>
                <a:latin typeface="Times New Roman"/>
                <a:cs typeface="Times New Roman"/>
              </a:rPr>
              <a:t>related</a:t>
            </a:r>
            <a:r>
              <a:rPr spc="-35" dirty="0">
                <a:solidFill>
                  <a:srgbClr val="404040"/>
                </a:solidFill>
                <a:latin typeface="Times New Roman"/>
                <a:cs typeface="Times New Roman"/>
              </a:rPr>
              <a:t> </a:t>
            </a:r>
            <a:r>
              <a:rPr dirty="0">
                <a:solidFill>
                  <a:srgbClr val="404040"/>
                </a:solidFill>
                <a:latin typeface="Times New Roman"/>
                <a:cs typeface="Times New Roman"/>
              </a:rPr>
              <a:t>injuries</a:t>
            </a:r>
            <a:r>
              <a:rPr spc="-20" dirty="0">
                <a:solidFill>
                  <a:srgbClr val="404040"/>
                </a:solidFill>
                <a:latin typeface="Times New Roman"/>
                <a:cs typeface="Times New Roman"/>
              </a:rPr>
              <a:t> </a:t>
            </a:r>
            <a:r>
              <a:rPr dirty="0">
                <a:solidFill>
                  <a:srgbClr val="404040"/>
                </a:solidFill>
                <a:latin typeface="Times New Roman"/>
                <a:cs typeface="Times New Roman"/>
              </a:rPr>
              <a:t>and</a:t>
            </a:r>
            <a:r>
              <a:rPr spc="5" dirty="0">
                <a:solidFill>
                  <a:srgbClr val="404040"/>
                </a:solidFill>
                <a:latin typeface="Times New Roman"/>
                <a:cs typeface="Times New Roman"/>
              </a:rPr>
              <a:t> </a:t>
            </a:r>
            <a:r>
              <a:rPr dirty="0">
                <a:solidFill>
                  <a:srgbClr val="404040"/>
                </a:solidFill>
                <a:latin typeface="Times New Roman"/>
                <a:cs typeface="Times New Roman"/>
              </a:rPr>
              <a:t>fatalities,</a:t>
            </a:r>
            <a:r>
              <a:rPr spc="-45" dirty="0">
                <a:solidFill>
                  <a:srgbClr val="404040"/>
                </a:solidFill>
                <a:latin typeface="Times New Roman"/>
                <a:cs typeface="Times New Roman"/>
              </a:rPr>
              <a:t> </a:t>
            </a:r>
            <a:r>
              <a:rPr dirty="0">
                <a:solidFill>
                  <a:srgbClr val="404040"/>
                </a:solidFill>
                <a:latin typeface="Times New Roman"/>
                <a:cs typeface="Times New Roman"/>
              </a:rPr>
              <a:t>promoting</a:t>
            </a:r>
            <a:r>
              <a:rPr spc="5" dirty="0">
                <a:solidFill>
                  <a:srgbClr val="404040"/>
                </a:solidFill>
                <a:latin typeface="Times New Roman"/>
                <a:cs typeface="Times New Roman"/>
              </a:rPr>
              <a:t> </a:t>
            </a:r>
            <a:r>
              <a:rPr dirty="0">
                <a:solidFill>
                  <a:srgbClr val="404040"/>
                </a:solidFill>
                <a:latin typeface="Times New Roman"/>
                <a:cs typeface="Times New Roman"/>
              </a:rPr>
              <a:t>safer driving </a:t>
            </a:r>
            <a:r>
              <a:rPr spc="-10" dirty="0">
                <a:solidFill>
                  <a:srgbClr val="404040"/>
                </a:solidFill>
                <a:latin typeface="Times New Roman"/>
                <a:cs typeface="Times New Roman"/>
              </a:rPr>
              <a:t>environments.</a:t>
            </a:r>
            <a:endParaRPr dirty="0">
              <a:latin typeface="Times New Roman"/>
              <a:cs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7715" rIns="0" bIns="0" rtlCol="0">
            <a:spAutoFit/>
          </a:bodyPr>
          <a:lstStyle/>
          <a:p>
            <a:pPr marL="208279">
              <a:lnSpc>
                <a:spcPct val="100000"/>
              </a:lnSpc>
              <a:spcBef>
                <a:spcPts val="100"/>
              </a:spcBef>
            </a:pPr>
            <a:r>
              <a:rPr spc="-10" dirty="0"/>
              <a:t>Objectives</a:t>
            </a:r>
          </a:p>
        </p:txBody>
      </p:sp>
      <p:sp>
        <p:nvSpPr>
          <p:cNvPr id="3" name="object 3"/>
          <p:cNvSpPr txBox="1"/>
          <p:nvPr/>
        </p:nvSpPr>
        <p:spPr>
          <a:xfrm>
            <a:off x="469900" y="1571625"/>
            <a:ext cx="9073515" cy="3440942"/>
          </a:xfrm>
          <a:prstGeom prst="rect">
            <a:avLst/>
          </a:prstGeom>
        </p:spPr>
        <p:txBody>
          <a:bodyPr vert="horz" wrap="square" lIns="0" tIns="12700" rIns="0" bIns="0" rtlCol="0">
            <a:spAutoFit/>
          </a:bodyPr>
          <a:lstStyle/>
          <a:p>
            <a:pPr marL="355600" indent="-342900">
              <a:lnSpc>
                <a:spcPct val="150000"/>
              </a:lnSpc>
              <a:spcBef>
                <a:spcPts val="100"/>
              </a:spcBef>
              <a:buFont typeface="Arial"/>
              <a:buChar char="•"/>
              <a:tabLst>
                <a:tab pos="355600" algn="l"/>
              </a:tabLst>
            </a:pPr>
            <a:r>
              <a:rPr spc="-20" dirty="0">
                <a:latin typeface="Times New Roman" panose="02020603050405020304" pitchFamily="18" charset="0"/>
                <a:cs typeface="Times New Roman" panose="02020603050405020304" pitchFamily="18" charset="0"/>
              </a:rPr>
              <a:t>To</a:t>
            </a:r>
            <a:r>
              <a:rPr spc="-25"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detect</a:t>
            </a:r>
            <a:r>
              <a:rPr spc="-30"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driver</a:t>
            </a:r>
            <a:r>
              <a:rPr spc="-30"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drowsiness</a:t>
            </a:r>
            <a:r>
              <a:rPr lang="en-US" spc="-5"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lane</a:t>
            </a:r>
            <a:r>
              <a:rPr spc="-25"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switching,</a:t>
            </a:r>
            <a:r>
              <a:rPr lang="en-US" dirty="0">
                <a:latin typeface="Times New Roman" panose="02020603050405020304" pitchFamily="18" charset="0"/>
                <a:cs typeface="Times New Roman" panose="02020603050405020304" pitchFamily="18" charset="0"/>
              </a:rPr>
              <a:t> potholes</a:t>
            </a:r>
            <a:r>
              <a:rPr lang="en-US" spc="-60" dirty="0">
                <a:latin typeface="Times New Roman" panose="02020603050405020304" pitchFamily="18" charset="0"/>
                <a:cs typeface="Times New Roman" panose="02020603050405020304" pitchFamily="18" charset="0"/>
              </a:rPr>
              <a:t> </a:t>
            </a:r>
            <a:r>
              <a:rPr lang="en-US" spc="-15"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and</a:t>
            </a:r>
            <a:r>
              <a:rPr spc="-20"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providing</a:t>
            </a:r>
            <a:r>
              <a:rPr spc="-20"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alerts</a:t>
            </a:r>
            <a:r>
              <a:rPr spc="-40"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before</a:t>
            </a:r>
            <a:r>
              <a:rPr spc="-10"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potential</a:t>
            </a:r>
            <a:r>
              <a:rPr spc="-40" dirty="0">
                <a:latin typeface="Times New Roman" panose="02020603050405020304" pitchFamily="18" charset="0"/>
                <a:cs typeface="Times New Roman" panose="02020603050405020304" pitchFamily="18" charset="0"/>
              </a:rPr>
              <a:t> </a:t>
            </a:r>
            <a:r>
              <a:rPr spc="-10" dirty="0">
                <a:latin typeface="Times New Roman" panose="02020603050405020304" pitchFamily="18" charset="0"/>
                <a:cs typeface="Times New Roman" panose="02020603050405020304" pitchFamily="18" charset="0"/>
              </a:rPr>
              <a:t>accidents</a:t>
            </a:r>
            <a:r>
              <a:rPr lang="en-US" spc="-10"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occurs</a:t>
            </a:r>
            <a:r>
              <a:rPr spc="-55"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using</a:t>
            </a:r>
            <a:r>
              <a:rPr spc="-25"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CNN,</a:t>
            </a:r>
            <a:r>
              <a:rPr spc="-114"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AAQI,</a:t>
            </a:r>
            <a:r>
              <a:rPr spc="-15" dirty="0">
                <a:latin typeface="Times New Roman" panose="02020603050405020304" pitchFamily="18" charset="0"/>
                <a:cs typeface="Times New Roman" panose="02020603050405020304" pitchFamily="18" charset="0"/>
              </a:rPr>
              <a:t> </a:t>
            </a:r>
            <a:r>
              <a:rPr spc="-10" dirty="0">
                <a:latin typeface="Times New Roman" panose="02020603050405020304" pitchFamily="18" charset="0"/>
                <a:cs typeface="Times New Roman" panose="02020603050405020304" pitchFamily="18" charset="0"/>
              </a:rPr>
              <a:t>OpenCV.</a:t>
            </a:r>
            <a:endParaRPr dirty="0">
              <a:latin typeface="Times New Roman" panose="02020603050405020304" pitchFamily="18" charset="0"/>
              <a:cs typeface="Times New Roman" panose="02020603050405020304" pitchFamily="18" charset="0"/>
            </a:endParaRPr>
          </a:p>
          <a:p>
            <a:pPr marL="355600" marR="5080" indent="-343535">
              <a:lnSpc>
                <a:spcPct val="150000"/>
              </a:lnSpc>
              <a:spcBef>
                <a:spcPts val="430"/>
              </a:spcBef>
              <a:buFont typeface="Arial MT"/>
              <a:buChar char="•"/>
              <a:tabLst>
                <a:tab pos="355600" algn="l"/>
                <a:tab pos="356235" algn="l"/>
              </a:tabLst>
            </a:pPr>
            <a:r>
              <a:rPr lang="en-US" sz="1800" spc="-60" dirty="0">
                <a:latin typeface="Times New Roman"/>
                <a:cs typeface="Times New Roman"/>
              </a:rPr>
              <a:t>To</a:t>
            </a:r>
            <a:r>
              <a:rPr lang="en-US" sz="1800" spc="-10" dirty="0">
                <a:latin typeface="Times New Roman"/>
                <a:cs typeface="Times New Roman"/>
              </a:rPr>
              <a:t> </a:t>
            </a:r>
            <a:r>
              <a:rPr lang="en-US" sz="1800" dirty="0">
                <a:latin typeface="Times New Roman"/>
                <a:cs typeface="Times New Roman"/>
              </a:rPr>
              <a:t>detect</a:t>
            </a:r>
            <a:r>
              <a:rPr lang="en-US" sz="1800" spc="-15" dirty="0">
                <a:latin typeface="Times New Roman"/>
                <a:cs typeface="Times New Roman"/>
              </a:rPr>
              <a:t> </a:t>
            </a:r>
            <a:r>
              <a:rPr lang="en-US" sz="1800" spc="-5" dirty="0">
                <a:latin typeface="Times New Roman"/>
                <a:cs typeface="Times New Roman"/>
              </a:rPr>
              <a:t>collision,</a:t>
            </a:r>
            <a:r>
              <a:rPr lang="en-US" sz="1800" spc="-25" dirty="0">
                <a:latin typeface="Times New Roman"/>
                <a:cs typeface="Times New Roman"/>
              </a:rPr>
              <a:t> </a:t>
            </a:r>
            <a:r>
              <a:rPr lang="en-US" sz="1800" dirty="0">
                <a:latin typeface="Times New Roman"/>
                <a:cs typeface="Times New Roman"/>
              </a:rPr>
              <a:t>alert</a:t>
            </a:r>
            <a:r>
              <a:rPr lang="en-US" sz="1800" spc="-15" dirty="0">
                <a:latin typeface="Times New Roman"/>
                <a:cs typeface="Times New Roman"/>
              </a:rPr>
              <a:t> </a:t>
            </a:r>
            <a:r>
              <a:rPr lang="en-US" sz="1800" spc="-5" dirty="0">
                <a:latin typeface="Times New Roman"/>
                <a:cs typeface="Times New Roman"/>
              </a:rPr>
              <a:t>emergency</a:t>
            </a:r>
            <a:r>
              <a:rPr lang="en-US" sz="1800" spc="5" dirty="0">
                <a:latin typeface="Times New Roman"/>
                <a:cs typeface="Times New Roman"/>
              </a:rPr>
              <a:t> </a:t>
            </a:r>
            <a:r>
              <a:rPr lang="en-US" sz="1800" spc="-5" dirty="0">
                <a:latin typeface="Times New Roman"/>
                <a:cs typeface="Times New Roman"/>
              </a:rPr>
              <a:t>services</a:t>
            </a:r>
            <a:r>
              <a:rPr lang="en-US" sz="1800" spc="-20" dirty="0">
                <a:latin typeface="Times New Roman"/>
                <a:cs typeface="Times New Roman"/>
              </a:rPr>
              <a:t> </a:t>
            </a:r>
            <a:r>
              <a:rPr lang="en-US" sz="1800" dirty="0">
                <a:latin typeface="Times New Roman"/>
                <a:cs typeface="Times New Roman"/>
              </a:rPr>
              <a:t>about accidents,</a:t>
            </a:r>
            <a:r>
              <a:rPr lang="en-US" sz="1800" spc="-15" dirty="0">
                <a:latin typeface="Times New Roman"/>
                <a:cs typeface="Times New Roman"/>
              </a:rPr>
              <a:t> </a:t>
            </a:r>
            <a:r>
              <a:rPr lang="en-US" sz="1800" dirty="0">
                <a:latin typeface="Times New Roman"/>
                <a:cs typeface="Times New Roman"/>
              </a:rPr>
              <a:t>and </a:t>
            </a:r>
            <a:r>
              <a:rPr lang="en-US" sz="1800" spc="-5" dirty="0">
                <a:latin typeface="Times New Roman"/>
                <a:cs typeface="Times New Roman"/>
              </a:rPr>
              <a:t>make</a:t>
            </a:r>
            <a:r>
              <a:rPr lang="en-US" sz="1800" spc="5" dirty="0">
                <a:latin typeface="Times New Roman"/>
                <a:cs typeface="Times New Roman"/>
              </a:rPr>
              <a:t> </a:t>
            </a:r>
            <a:r>
              <a:rPr lang="en-US" sz="1800" dirty="0">
                <a:latin typeface="Times New Roman"/>
                <a:cs typeface="Times New Roman"/>
              </a:rPr>
              <a:t>a record</a:t>
            </a:r>
            <a:r>
              <a:rPr lang="en-US" sz="1800" spc="5" dirty="0">
                <a:latin typeface="Times New Roman"/>
                <a:cs typeface="Times New Roman"/>
              </a:rPr>
              <a:t> </a:t>
            </a:r>
            <a:r>
              <a:rPr lang="en-US" sz="1800" spc="-5" dirty="0">
                <a:latin typeface="Times New Roman"/>
                <a:cs typeface="Times New Roman"/>
              </a:rPr>
              <a:t>of</a:t>
            </a:r>
            <a:r>
              <a:rPr lang="en-US" sz="1800" spc="5" dirty="0">
                <a:latin typeface="Times New Roman"/>
                <a:cs typeface="Times New Roman"/>
              </a:rPr>
              <a:t> </a:t>
            </a:r>
            <a:r>
              <a:rPr lang="en-US" sz="1800" dirty="0">
                <a:latin typeface="Times New Roman"/>
                <a:cs typeface="Times New Roman"/>
              </a:rPr>
              <a:t>the incident </a:t>
            </a:r>
            <a:r>
              <a:rPr lang="en-US" sz="1800" spc="-434" dirty="0">
                <a:latin typeface="Times New Roman"/>
                <a:cs typeface="Times New Roman"/>
              </a:rPr>
              <a:t> </a:t>
            </a:r>
            <a:r>
              <a:rPr lang="en-US" sz="1800" dirty="0">
                <a:latin typeface="Times New Roman"/>
                <a:cs typeface="Times New Roman"/>
              </a:rPr>
              <a:t>using</a:t>
            </a:r>
            <a:r>
              <a:rPr lang="en-US" sz="1800" spc="-10" dirty="0">
                <a:latin typeface="Times New Roman"/>
                <a:cs typeface="Times New Roman"/>
              </a:rPr>
              <a:t> </a:t>
            </a:r>
            <a:r>
              <a:rPr lang="en-US" sz="1800" dirty="0">
                <a:latin typeface="Times New Roman"/>
                <a:cs typeface="Times New Roman"/>
              </a:rPr>
              <a:t>CN</a:t>
            </a:r>
            <a:r>
              <a:rPr lang="en-US" sz="1800" spc="-10" dirty="0">
                <a:latin typeface="Times New Roman"/>
                <a:cs typeface="Times New Roman"/>
              </a:rPr>
              <a:t>N</a:t>
            </a:r>
            <a:r>
              <a:rPr lang="en-US" sz="1800" dirty="0">
                <a:latin typeface="Times New Roman"/>
                <a:cs typeface="Times New Roman"/>
              </a:rPr>
              <a:t>,</a:t>
            </a:r>
            <a:r>
              <a:rPr lang="en-US" sz="1800" spc="5" dirty="0">
                <a:latin typeface="Times New Roman"/>
                <a:cs typeface="Times New Roman"/>
              </a:rPr>
              <a:t> </a:t>
            </a:r>
            <a:r>
              <a:rPr lang="en-US" sz="1800" spc="-5" dirty="0">
                <a:latin typeface="Times New Roman"/>
                <a:cs typeface="Times New Roman"/>
              </a:rPr>
              <a:t>Geospa</a:t>
            </a:r>
            <a:r>
              <a:rPr lang="en-US" sz="1800" dirty="0">
                <a:latin typeface="Times New Roman"/>
                <a:cs typeface="Times New Roman"/>
              </a:rPr>
              <a:t>ti</a:t>
            </a:r>
            <a:r>
              <a:rPr lang="en-US" sz="1800" spc="5" dirty="0">
                <a:latin typeface="Times New Roman"/>
                <a:cs typeface="Times New Roman"/>
              </a:rPr>
              <a:t>a</a:t>
            </a:r>
            <a:r>
              <a:rPr lang="en-US" sz="1800" dirty="0">
                <a:latin typeface="Times New Roman"/>
                <a:cs typeface="Times New Roman"/>
              </a:rPr>
              <a:t>l</a:t>
            </a:r>
            <a:r>
              <a:rPr lang="en-US" sz="1800" spc="-110" dirty="0">
                <a:latin typeface="Times New Roman"/>
                <a:cs typeface="Times New Roman"/>
              </a:rPr>
              <a:t> </a:t>
            </a:r>
            <a:r>
              <a:rPr lang="en-US" sz="1800" spc="-5" dirty="0">
                <a:latin typeface="Times New Roman"/>
                <a:cs typeface="Times New Roman"/>
              </a:rPr>
              <a:t>AI</a:t>
            </a:r>
            <a:r>
              <a:rPr lang="en-US" sz="1800" dirty="0">
                <a:latin typeface="Times New Roman"/>
                <a:cs typeface="Times New Roman"/>
              </a:rPr>
              <a:t>,</a:t>
            </a:r>
            <a:r>
              <a:rPr lang="en-US" sz="1800" spc="-5" dirty="0">
                <a:latin typeface="Times New Roman"/>
                <a:cs typeface="Times New Roman"/>
              </a:rPr>
              <a:t> </a:t>
            </a:r>
            <a:r>
              <a:rPr lang="en-US" sz="1800" spc="-10" dirty="0">
                <a:latin typeface="Times New Roman"/>
                <a:cs typeface="Times New Roman"/>
              </a:rPr>
              <a:t>G</a:t>
            </a:r>
            <a:r>
              <a:rPr lang="en-US" sz="1800" dirty="0">
                <a:latin typeface="Times New Roman"/>
                <a:cs typeface="Times New Roman"/>
              </a:rPr>
              <a:t>IS</a:t>
            </a:r>
            <a:r>
              <a:rPr lang="en-US" sz="1800" spc="10" dirty="0">
                <a:latin typeface="Times New Roman"/>
                <a:cs typeface="Times New Roman"/>
              </a:rPr>
              <a:t> </a:t>
            </a:r>
            <a:r>
              <a:rPr lang="en-US" sz="1800" dirty="0">
                <a:latin typeface="Times New Roman"/>
                <a:cs typeface="Times New Roman"/>
              </a:rPr>
              <a:t>Int</a:t>
            </a:r>
            <a:r>
              <a:rPr lang="en-US" sz="1800" spc="5" dirty="0">
                <a:latin typeface="Times New Roman"/>
                <a:cs typeface="Times New Roman"/>
              </a:rPr>
              <a:t>e</a:t>
            </a:r>
            <a:r>
              <a:rPr lang="en-US" sz="1800" dirty="0">
                <a:latin typeface="Times New Roman"/>
                <a:cs typeface="Times New Roman"/>
              </a:rPr>
              <a:t>grat</a:t>
            </a:r>
            <a:r>
              <a:rPr lang="en-US" sz="1800" spc="5" dirty="0">
                <a:latin typeface="Times New Roman"/>
                <a:cs typeface="Times New Roman"/>
              </a:rPr>
              <a:t>i</a:t>
            </a:r>
            <a:r>
              <a:rPr lang="en-US" sz="1800" dirty="0">
                <a:latin typeface="Times New Roman"/>
                <a:cs typeface="Times New Roman"/>
              </a:rPr>
              <a:t>on,</a:t>
            </a:r>
            <a:r>
              <a:rPr lang="en-US" sz="1800" spc="-30" dirty="0">
                <a:latin typeface="Times New Roman"/>
                <a:cs typeface="Times New Roman"/>
              </a:rPr>
              <a:t> </a:t>
            </a:r>
            <a:r>
              <a:rPr lang="en-US" sz="1800" spc="-5" dirty="0">
                <a:latin typeface="Times New Roman"/>
                <a:cs typeface="Times New Roman"/>
              </a:rPr>
              <a:t>OpenC</a:t>
            </a:r>
            <a:r>
              <a:rPr lang="en-US" sz="1800" spc="-235" dirty="0">
                <a:latin typeface="Times New Roman"/>
                <a:cs typeface="Times New Roman"/>
              </a:rPr>
              <a:t>V</a:t>
            </a:r>
            <a:r>
              <a:rPr lang="en-US" sz="1800" dirty="0">
                <a:latin typeface="Times New Roman"/>
                <a:cs typeface="Times New Roman"/>
              </a:rPr>
              <a:t>,.</a:t>
            </a:r>
          </a:p>
          <a:p>
            <a:pPr marL="355600" indent="-342900">
              <a:lnSpc>
                <a:spcPct val="150000"/>
              </a:lnSpc>
              <a:spcBef>
                <a:spcPts val="434"/>
              </a:spcBef>
              <a:buFont typeface="Arial"/>
              <a:buChar char="•"/>
              <a:tabLst>
                <a:tab pos="355600" algn="l"/>
              </a:tabLst>
            </a:pPr>
            <a:r>
              <a:rPr lang="en-US" spc="-30" dirty="0">
                <a:latin typeface="Times New Roman" panose="02020603050405020304" pitchFamily="18" charset="0"/>
                <a:cs typeface="Times New Roman" panose="02020603050405020304" pitchFamily="18" charset="0"/>
              </a:rPr>
              <a:t>To</a:t>
            </a:r>
            <a:r>
              <a:rPr lang="en-US" spc="-35"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develop</a:t>
            </a:r>
            <a:r>
              <a:rPr lang="en-US" spc="-4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a:t>
            </a:r>
            <a:r>
              <a:rPr lang="en-US" spc="-25"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voice</a:t>
            </a:r>
            <a:r>
              <a:rPr lang="en-US" spc="-25"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assistant</a:t>
            </a:r>
            <a:r>
              <a:rPr lang="en-US" spc="-25"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that</a:t>
            </a:r>
            <a:r>
              <a:rPr lang="en-US" spc="-35"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provides</a:t>
            </a:r>
            <a:r>
              <a:rPr lang="en-US" spc="-40" dirty="0">
                <a:latin typeface="Times New Roman" panose="02020603050405020304" pitchFamily="18" charset="0"/>
                <a:cs typeface="Times New Roman" panose="02020603050405020304" pitchFamily="18" charset="0"/>
              </a:rPr>
              <a:t> </a:t>
            </a:r>
            <a:r>
              <a:rPr lang="en-US" spc="-10" dirty="0">
                <a:latin typeface="Times New Roman" panose="02020603050405020304" pitchFamily="18" charset="0"/>
                <a:cs typeface="Times New Roman" panose="02020603050405020304" pitchFamily="18" charset="0"/>
              </a:rPr>
              <a:t>real-</a:t>
            </a:r>
            <a:r>
              <a:rPr lang="en-US" dirty="0">
                <a:latin typeface="Times New Roman" panose="02020603050405020304" pitchFamily="18" charset="0"/>
                <a:cs typeface="Times New Roman" panose="02020603050405020304" pitchFamily="18" charset="0"/>
              </a:rPr>
              <a:t>time</a:t>
            </a:r>
            <a:r>
              <a:rPr lang="en-US" spc="-25"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safety</a:t>
            </a:r>
            <a:r>
              <a:rPr lang="en-US" spc="-45"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alerts</a:t>
            </a:r>
            <a:r>
              <a:rPr lang="en-US" spc="-4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and</a:t>
            </a:r>
            <a:r>
              <a:rPr lang="en-US" spc="-2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notifications</a:t>
            </a:r>
            <a:r>
              <a:rPr lang="en-US" spc="-45"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for</a:t>
            </a:r>
            <a:r>
              <a:rPr lang="en-US" spc="-25" dirty="0">
                <a:latin typeface="Times New Roman" panose="02020603050405020304" pitchFamily="18" charset="0"/>
                <a:cs typeface="Times New Roman" panose="02020603050405020304" pitchFamily="18" charset="0"/>
              </a:rPr>
              <a:t> </a:t>
            </a:r>
            <a:r>
              <a:rPr lang="en-US" spc="-10" dirty="0">
                <a:latin typeface="Times New Roman" panose="02020603050405020304" pitchFamily="18" charset="0"/>
                <a:cs typeface="Times New Roman" panose="02020603050405020304" pitchFamily="18" charset="0"/>
              </a:rPr>
              <a:t>drivers based on detected condition of drowsiness , pothole ,collision </a:t>
            </a:r>
            <a:r>
              <a:rPr lang="en-US" dirty="0">
                <a:latin typeface="Times New Roman" panose="02020603050405020304" pitchFamily="18" charset="0"/>
                <a:cs typeface="Times New Roman" panose="02020603050405020304" pitchFamily="18" charset="0"/>
              </a:rPr>
              <a:t>using</a:t>
            </a:r>
            <a:r>
              <a:rPr lang="en-US" spc="-35" dirty="0">
                <a:latin typeface="Times New Roman" panose="02020603050405020304" pitchFamily="18" charset="0"/>
                <a:cs typeface="Times New Roman" panose="02020603050405020304" pitchFamily="18" charset="0"/>
              </a:rPr>
              <a:t> </a:t>
            </a:r>
            <a:r>
              <a:rPr lang="en-US" spc="-50" dirty="0">
                <a:latin typeface="Times New Roman" panose="02020603050405020304" pitchFamily="18" charset="0"/>
                <a:cs typeface="Times New Roman" panose="02020603050405020304" pitchFamily="18" charset="0"/>
              </a:rPr>
              <a:t>NLP</a:t>
            </a:r>
            <a:r>
              <a:rPr lang="en-US" spc="-10"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pPr marL="355600" indent="-342900">
              <a:lnSpc>
                <a:spcPct val="150000"/>
              </a:lnSpc>
              <a:spcBef>
                <a:spcPts val="434"/>
              </a:spcBef>
              <a:buFont typeface="Arial"/>
              <a:buChar char="•"/>
              <a:tabLst>
                <a:tab pos="355600" algn="l"/>
              </a:tabLst>
            </a:pPr>
            <a:r>
              <a:rPr lang="en-US" dirty="0">
                <a:latin typeface="Times New Roman" panose="02020603050405020304" pitchFamily="18" charset="0"/>
                <a:cs typeface="Times New Roman" panose="02020603050405020304" pitchFamily="18" charset="0"/>
              </a:rPr>
              <a:t>To analyze driver behavior and safety system performance using Power BI by visualizing data related to drowsiness detection, pothole and collision incidents.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97992" rIns="0" bIns="0" rtlCol="0">
            <a:spAutoFit/>
          </a:bodyPr>
          <a:lstStyle/>
          <a:p>
            <a:pPr marL="321945">
              <a:lnSpc>
                <a:spcPct val="100000"/>
              </a:lnSpc>
              <a:spcBef>
                <a:spcPts val="100"/>
              </a:spcBef>
            </a:pPr>
            <a:r>
              <a:rPr dirty="0"/>
              <a:t>Literature</a:t>
            </a:r>
            <a:r>
              <a:rPr spc="-225" dirty="0"/>
              <a:t> </a:t>
            </a:r>
            <a:r>
              <a:rPr spc="-10" dirty="0"/>
              <a:t>Review</a:t>
            </a:r>
          </a:p>
        </p:txBody>
      </p:sp>
      <p:graphicFrame>
        <p:nvGraphicFramePr>
          <p:cNvPr id="3" name="object 3"/>
          <p:cNvGraphicFramePr>
            <a:graphicFrameLocks noGrp="1"/>
          </p:cNvGraphicFramePr>
          <p:nvPr>
            <p:extLst>
              <p:ext uri="{D42A27DB-BD31-4B8C-83A1-F6EECF244321}">
                <p14:modId xmlns:p14="http://schemas.microsoft.com/office/powerpoint/2010/main" val="1856438492"/>
              </p:ext>
            </p:extLst>
          </p:nvPr>
        </p:nvGraphicFramePr>
        <p:xfrm>
          <a:off x="496886" y="1190625"/>
          <a:ext cx="9193213" cy="5818101"/>
        </p:xfrm>
        <a:graphic>
          <a:graphicData uri="http://schemas.openxmlformats.org/drawingml/2006/table">
            <a:tbl>
              <a:tblPr firstRow="1" bandRow="1">
                <a:tableStyleId>{2D5ABB26-0587-4C30-8999-92F81FD0307C}</a:tableStyleId>
              </a:tblPr>
              <a:tblGrid>
                <a:gridCol w="892400">
                  <a:extLst>
                    <a:ext uri="{9D8B030D-6E8A-4147-A177-3AD203B41FA5}">
                      <a16:colId xmlns:a16="http://schemas.microsoft.com/office/drawing/2014/main" val="20000"/>
                    </a:ext>
                  </a:extLst>
                </a:gridCol>
                <a:gridCol w="1485476">
                  <a:extLst>
                    <a:ext uri="{9D8B030D-6E8A-4147-A177-3AD203B41FA5}">
                      <a16:colId xmlns:a16="http://schemas.microsoft.com/office/drawing/2014/main" val="20001"/>
                    </a:ext>
                  </a:extLst>
                </a:gridCol>
                <a:gridCol w="2023145">
                  <a:extLst>
                    <a:ext uri="{9D8B030D-6E8A-4147-A177-3AD203B41FA5}">
                      <a16:colId xmlns:a16="http://schemas.microsoft.com/office/drawing/2014/main" val="20002"/>
                    </a:ext>
                  </a:extLst>
                </a:gridCol>
                <a:gridCol w="564817">
                  <a:extLst>
                    <a:ext uri="{9D8B030D-6E8A-4147-A177-3AD203B41FA5}">
                      <a16:colId xmlns:a16="http://schemas.microsoft.com/office/drawing/2014/main" val="20003"/>
                    </a:ext>
                  </a:extLst>
                </a:gridCol>
                <a:gridCol w="2291609">
                  <a:extLst>
                    <a:ext uri="{9D8B030D-6E8A-4147-A177-3AD203B41FA5}">
                      <a16:colId xmlns:a16="http://schemas.microsoft.com/office/drawing/2014/main" val="20004"/>
                    </a:ext>
                  </a:extLst>
                </a:gridCol>
                <a:gridCol w="1935766">
                  <a:extLst>
                    <a:ext uri="{9D8B030D-6E8A-4147-A177-3AD203B41FA5}">
                      <a16:colId xmlns:a16="http://schemas.microsoft.com/office/drawing/2014/main" val="20005"/>
                    </a:ext>
                  </a:extLst>
                </a:gridCol>
              </a:tblGrid>
              <a:tr h="747892">
                <a:tc>
                  <a:txBody>
                    <a:bodyPr/>
                    <a:lstStyle/>
                    <a:p>
                      <a:pPr algn="ctr">
                        <a:lnSpc>
                          <a:spcPts val="1405"/>
                        </a:lnSpc>
                      </a:pPr>
                      <a:r>
                        <a:rPr sz="1600" b="0" spc="-10" dirty="0">
                          <a:solidFill>
                            <a:srgbClr val="404040"/>
                          </a:solidFill>
                          <a:latin typeface="Times New Roman" panose="02020603050405020304" pitchFamily="18" charset="0"/>
                          <a:cs typeface="Times New Roman" panose="02020603050405020304" pitchFamily="18" charset="0"/>
                        </a:rPr>
                        <a:t>Sr.no</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algn="ctr">
                        <a:lnSpc>
                          <a:spcPts val="1405"/>
                        </a:lnSpc>
                      </a:pPr>
                      <a:r>
                        <a:rPr sz="1600" b="0" spc="-10" dirty="0">
                          <a:solidFill>
                            <a:srgbClr val="404040"/>
                          </a:solidFill>
                          <a:latin typeface="Times New Roman" panose="02020603050405020304" pitchFamily="18" charset="0"/>
                          <a:cs typeface="Times New Roman" panose="02020603050405020304" pitchFamily="18" charset="0"/>
                        </a:rPr>
                        <a:t>Title</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marL="544195" algn="l">
                        <a:lnSpc>
                          <a:spcPts val="1405"/>
                        </a:lnSpc>
                      </a:pPr>
                      <a:r>
                        <a:rPr sz="1600" b="0" spc="-10" dirty="0">
                          <a:solidFill>
                            <a:srgbClr val="404040"/>
                          </a:solidFill>
                          <a:latin typeface="Times New Roman" panose="02020603050405020304" pitchFamily="18" charset="0"/>
                          <a:cs typeface="Times New Roman" panose="02020603050405020304" pitchFamily="18" charset="0"/>
                        </a:rPr>
                        <a:t>Author(s)</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marL="100330" algn="l">
                        <a:lnSpc>
                          <a:spcPts val="1405"/>
                        </a:lnSpc>
                      </a:pPr>
                      <a:r>
                        <a:rPr sz="1600" b="0" spc="-20" dirty="0">
                          <a:solidFill>
                            <a:srgbClr val="404040"/>
                          </a:solidFill>
                          <a:latin typeface="Times New Roman" panose="02020603050405020304" pitchFamily="18" charset="0"/>
                          <a:cs typeface="Times New Roman" panose="02020603050405020304" pitchFamily="18" charset="0"/>
                        </a:rPr>
                        <a:t>Year</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marL="540385" algn="l">
                        <a:lnSpc>
                          <a:spcPts val="1405"/>
                        </a:lnSpc>
                      </a:pPr>
                      <a:r>
                        <a:rPr sz="1600" b="0" spc="-10" dirty="0">
                          <a:solidFill>
                            <a:srgbClr val="404040"/>
                          </a:solidFill>
                          <a:latin typeface="Times New Roman" panose="02020603050405020304" pitchFamily="18" charset="0"/>
                          <a:cs typeface="Times New Roman" panose="02020603050405020304" pitchFamily="18" charset="0"/>
                        </a:rPr>
                        <a:t>Methodology</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marL="494665" algn="l">
                        <a:lnSpc>
                          <a:spcPts val="1405"/>
                        </a:lnSpc>
                      </a:pPr>
                      <a:r>
                        <a:rPr sz="1600" b="0" spc="-10" dirty="0">
                          <a:solidFill>
                            <a:srgbClr val="404040"/>
                          </a:solidFill>
                          <a:latin typeface="Times New Roman" panose="02020603050405020304" pitchFamily="18" charset="0"/>
                          <a:cs typeface="Times New Roman" panose="02020603050405020304" pitchFamily="18" charset="0"/>
                        </a:rPr>
                        <a:t>Drawback</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extLst>
                  <a:ext uri="{0D108BD9-81ED-4DB2-BD59-A6C34878D82A}">
                    <a16:rowId xmlns:a16="http://schemas.microsoft.com/office/drawing/2014/main" val="10000"/>
                  </a:ext>
                </a:extLst>
              </a:tr>
              <a:tr h="2106699">
                <a:tc>
                  <a:txBody>
                    <a:bodyPr/>
                    <a:lstStyle/>
                    <a:p>
                      <a:pPr algn="just">
                        <a:lnSpc>
                          <a:spcPts val="1410"/>
                        </a:lnSpc>
                      </a:pPr>
                      <a:r>
                        <a:rPr sz="1600" b="0" spc="-50" dirty="0">
                          <a:solidFill>
                            <a:srgbClr val="404040"/>
                          </a:solidFill>
                          <a:latin typeface="Times New Roman" panose="02020603050405020304" pitchFamily="18" charset="0"/>
                          <a:cs typeface="Times New Roman" panose="02020603050405020304" pitchFamily="18" charset="0"/>
                        </a:rPr>
                        <a:t>1</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algn="just"/>
                      <a:r>
                        <a:rPr lang="en-US" sz="1600" b="1" i="0" u="none" strike="noStrike" baseline="0" dirty="0">
                          <a:solidFill>
                            <a:schemeClr val="tx1"/>
                          </a:solidFill>
                          <a:latin typeface="Times New Roman" panose="02020603050405020304" pitchFamily="18" charset="0"/>
                          <a:ea typeface="+mn-ea"/>
                          <a:cs typeface="Times New Roman" panose="02020603050405020304" pitchFamily="18" charset="0"/>
                        </a:rPr>
                        <a:t>Driver Drowsiness Detection Using Machine</a:t>
                      </a:r>
                    </a:p>
                    <a:p>
                      <a:pPr algn="just"/>
                      <a:r>
                        <a:rPr lang="en-US" sz="1600" b="1" i="0" u="none" strike="noStrike" baseline="0" dirty="0">
                          <a:solidFill>
                            <a:schemeClr val="tx1"/>
                          </a:solidFill>
                          <a:latin typeface="Times New Roman" panose="02020603050405020304" pitchFamily="18" charset="0"/>
                          <a:ea typeface="+mn-ea"/>
                          <a:cs typeface="Times New Roman" panose="02020603050405020304" pitchFamily="18" charset="0"/>
                        </a:rPr>
                        <a:t>Learning Algorithm</a:t>
                      </a:r>
                      <a:endParaRPr sz="1600" b="1"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algn="ctr">
                        <a:lnSpc>
                          <a:spcPct val="100000"/>
                        </a:lnSpc>
                      </a:pPr>
                      <a:r>
                        <a:rPr lang="en-US" sz="1600" b="0" i="0" u="none" strike="noStrike" baseline="0" dirty="0" err="1">
                          <a:solidFill>
                            <a:schemeClr val="tx1"/>
                          </a:solidFill>
                          <a:latin typeface="Times New Roman" panose="02020603050405020304" pitchFamily="18" charset="0"/>
                          <a:ea typeface="+mn-ea"/>
                          <a:cs typeface="Times New Roman" panose="02020603050405020304" pitchFamily="18" charset="0"/>
                        </a:rPr>
                        <a:t>Prasath</a:t>
                      </a:r>
                      <a:r>
                        <a:rPr lang="en-US" sz="1600" b="0" i="0" u="none" strike="noStrike" baseline="0" dirty="0">
                          <a:solidFill>
                            <a:schemeClr val="tx1"/>
                          </a:solidFill>
                          <a:latin typeface="Times New Roman" panose="02020603050405020304" pitchFamily="18" charset="0"/>
                          <a:ea typeface="+mn-ea"/>
                          <a:cs typeface="Times New Roman" panose="02020603050405020304" pitchFamily="18" charset="0"/>
                        </a:rPr>
                        <a:t> N</a:t>
                      </a:r>
                    </a:p>
                    <a:p>
                      <a:pPr algn="ctr">
                        <a:lnSpc>
                          <a:spcPct val="100000"/>
                        </a:lnSpc>
                      </a:pPr>
                      <a:r>
                        <a:rPr lang="en-US" sz="1600" b="0" i="0" u="none" strike="noStrike" baseline="0" dirty="0" err="1">
                          <a:solidFill>
                            <a:schemeClr val="tx1"/>
                          </a:solidFill>
                          <a:latin typeface="Times New Roman" panose="02020603050405020304" pitchFamily="18" charset="0"/>
                          <a:ea typeface="+mn-ea"/>
                          <a:cs typeface="Times New Roman" panose="02020603050405020304" pitchFamily="18" charset="0"/>
                        </a:rPr>
                        <a:t>Sreemathy</a:t>
                      </a:r>
                      <a:r>
                        <a:rPr lang="en-US" sz="1600" b="0" i="0" u="none" strike="noStrike" baseline="0" dirty="0">
                          <a:solidFill>
                            <a:schemeClr val="tx1"/>
                          </a:solidFill>
                          <a:latin typeface="Times New Roman" panose="02020603050405020304" pitchFamily="18" charset="0"/>
                          <a:ea typeface="+mn-ea"/>
                          <a:cs typeface="Times New Roman" panose="02020603050405020304" pitchFamily="18" charset="0"/>
                        </a:rPr>
                        <a:t> J</a:t>
                      </a:r>
                    </a:p>
                    <a:p>
                      <a:pPr algn="ctr">
                        <a:lnSpc>
                          <a:spcPct val="100000"/>
                        </a:lnSpc>
                      </a:pPr>
                      <a:r>
                        <a:rPr lang="en-US" sz="1600" b="0" i="0" u="none" strike="noStrike" baseline="0" dirty="0" err="1">
                          <a:solidFill>
                            <a:schemeClr val="tx1"/>
                          </a:solidFill>
                          <a:latin typeface="Times New Roman" panose="02020603050405020304" pitchFamily="18" charset="0"/>
                          <a:ea typeface="+mn-ea"/>
                          <a:cs typeface="Times New Roman" panose="02020603050405020304" pitchFamily="18" charset="0"/>
                        </a:rPr>
                        <a:t>Vigneshwaran</a:t>
                      </a:r>
                      <a:r>
                        <a:rPr lang="en-US" sz="1600" b="0" i="0" u="none" strike="noStrike" baseline="0" dirty="0">
                          <a:solidFill>
                            <a:schemeClr val="tx1"/>
                          </a:solidFill>
                          <a:latin typeface="Times New Roman" panose="02020603050405020304" pitchFamily="18" charset="0"/>
                          <a:ea typeface="+mn-ea"/>
                          <a:cs typeface="Times New Roman" panose="02020603050405020304" pitchFamily="18" charset="0"/>
                        </a:rPr>
                        <a:t> P</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algn="just">
                        <a:lnSpc>
                          <a:spcPct val="100000"/>
                        </a:lnSpc>
                      </a:pPr>
                      <a:r>
                        <a:rPr lang="en-US" sz="1600" b="0" dirty="0">
                          <a:latin typeface="Times New Roman" panose="02020603050405020304" pitchFamily="18" charset="0"/>
                          <a:cs typeface="Times New Roman" panose="02020603050405020304" pitchFamily="18" charset="0"/>
                        </a:rPr>
                        <a:t>2022</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marL="228600" indent="-228600" algn="l">
                        <a:lnSpc>
                          <a:spcPct val="100000"/>
                        </a:lnSpc>
                        <a:buAutoNum type="arabicPeriod"/>
                      </a:pPr>
                      <a:r>
                        <a:rPr lang="en-US" sz="1600" b="0" baseline="0" dirty="0">
                          <a:latin typeface="Times New Roman" panose="02020603050405020304" pitchFamily="18" charset="0"/>
                          <a:cs typeface="Times New Roman" panose="02020603050405020304" pitchFamily="18" charset="0"/>
                        </a:rPr>
                        <a:t>M</a:t>
                      </a:r>
                      <a:r>
                        <a:rPr lang="en-US" sz="1600" b="0" dirty="0">
                          <a:latin typeface="Times New Roman" panose="02020603050405020304" pitchFamily="18" charset="0"/>
                          <a:cs typeface="Times New Roman" panose="02020603050405020304" pitchFamily="18" charset="0"/>
                        </a:rPr>
                        <a:t>achine learning model that uses features such as eye movement, blinking patterns, and yawning detection to</a:t>
                      </a:r>
                    </a:p>
                    <a:p>
                      <a:pPr marL="228600" indent="-228600" algn="l">
                        <a:lnSpc>
                          <a:spcPct val="100000"/>
                        </a:lnSpc>
                        <a:buAutoNum type="arabicPeriod"/>
                      </a:pPr>
                      <a:r>
                        <a:rPr lang="en-US" sz="1600" b="0" dirty="0">
                          <a:latin typeface="Times New Roman" panose="02020603050405020304" pitchFamily="18" charset="0"/>
                          <a:cs typeface="Times New Roman" panose="02020603050405020304" pitchFamily="18" charset="0"/>
                        </a:rPr>
                        <a:t>monitor and predict driver drowsiness, ultimately issuing real-time alerts to prevent accidents.</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algn="l">
                        <a:lnSpc>
                          <a:spcPct val="100000"/>
                        </a:lnSpc>
                      </a:pPr>
                      <a:r>
                        <a:rPr lang="en-US" sz="1600" b="0" dirty="0">
                          <a:latin typeface="Times New Roman" panose="02020603050405020304" pitchFamily="18" charset="0"/>
                          <a:cs typeface="Times New Roman" panose="02020603050405020304" pitchFamily="18" charset="0"/>
                        </a:rPr>
                        <a:t>1. reliance on expensive equipment like electrocardiography, and potential inaccuracies in detecting eye regions using support vector machine.</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extLst>
                  <a:ext uri="{0D108BD9-81ED-4DB2-BD59-A6C34878D82A}">
                    <a16:rowId xmlns:a16="http://schemas.microsoft.com/office/drawing/2014/main" val="10001"/>
                  </a:ext>
                </a:extLst>
              </a:tr>
              <a:tr h="2631809">
                <a:tc>
                  <a:txBody>
                    <a:bodyPr/>
                    <a:lstStyle/>
                    <a:p>
                      <a:pPr algn="just">
                        <a:lnSpc>
                          <a:spcPts val="1410"/>
                        </a:lnSpc>
                      </a:pPr>
                      <a:r>
                        <a:rPr sz="1600" b="0" spc="-50" dirty="0">
                          <a:solidFill>
                            <a:srgbClr val="404040"/>
                          </a:solidFill>
                          <a:latin typeface="Times New Roman" panose="02020603050405020304" pitchFamily="18" charset="0"/>
                          <a:cs typeface="Times New Roman" panose="02020603050405020304" pitchFamily="18" charset="0"/>
                        </a:rPr>
                        <a:t>2</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algn="just"/>
                      <a:r>
                        <a:rPr lang="en-US" sz="1600" b="1" i="0" u="none" strike="noStrike" baseline="0" dirty="0">
                          <a:solidFill>
                            <a:schemeClr val="tx1"/>
                          </a:solidFill>
                          <a:latin typeface="Times New Roman" panose="02020603050405020304" pitchFamily="18" charset="0"/>
                          <a:ea typeface="+mn-ea"/>
                          <a:cs typeface="Times New Roman" panose="02020603050405020304" pitchFamily="18" charset="0"/>
                        </a:rPr>
                        <a:t>Driver Drowsiness Detection System Using</a:t>
                      </a:r>
                    </a:p>
                    <a:p>
                      <a:pPr algn="just"/>
                      <a:r>
                        <a:rPr lang="en-US" sz="1600" b="1" i="0" u="none" strike="noStrike" baseline="0" dirty="0">
                          <a:solidFill>
                            <a:schemeClr val="tx1"/>
                          </a:solidFill>
                          <a:latin typeface="Times New Roman" panose="02020603050405020304" pitchFamily="18" charset="0"/>
                          <a:ea typeface="+mn-ea"/>
                          <a:cs typeface="Times New Roman" panose="02020603050405020304" pitchFamily="18" charset="0"/>
                        </a:rPr>
                        <a:t>Deep Neural Network.</a:t>
                      </a:r>
                      <a:endParaRPr sz="1600" b="1"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algn="ctr">
                        <a:lnSpc>
                          <a:spcPct val="100000"/>
                        </a:lnSpc>
                      </a:pPr>
                      <a:r>
                        <a:rPr lang="en-US" sz="1600" b="0" i="0" u="none" strike="noStrike" baseline="0" dirty="0">
                          <a:solidFill>
                            <a:schemeClr val="tx1"/>
                          </a:solidFill>
                          <a:latin typeface="Times New Roman" panose="02020603050405020304" pitchFamily="18" charset="0"/>
                          <a:ea typeface="+mn-ea"/>
                          <a:cs typeface="Times New Roman" panose="02020603050405020304" pitchFamily="18" charset="0"/>
                        </a:rPr>
                        <a:t>Dr. </a:t>
                      </a:r>
                      <a:r>
                        <a:rPr lang="en-US" sz="1600" b="0" i="0" u="none" strike="noStrike" baseline="0" dirty="0" err="1">
                          <a:solidFill>
                            <a:schemeClr val="tx1"/>
                          </a:solidFill>
                          <a:latin typeface="Times New Roman" panose="02020603050405020304" pitchFamily="18" charset="0"/>
                          <a:ea typeface="+mn-ea"/>
                          <a:cs typeface="Times New Roman" panose="02020603050405020304" pitchFamily="18" charset="0"/>
                        </a:rPr>
                        <a:t>Jagannath</a:t>
                      </a:r>
                      <a:r>
                        <a:rPr lang="en-US" sz="1600" b="0" i="0" u="none" strike="noStrike" baseline="0" dirty="0">
                          <a:solidFill>
                            <a:schemeClr val="tx1"/>
                          </a:solidFill>
                          <a:latin typeface="Times New Roman" panose="02020603050405020304" pitchFamily="18" charset="0"/>
                          <a:ea typeface="+mn-ea"/>
                          <a:cs typeface="Times New Roman" panose="02020603050405020304" pitchFamily="18" charset="0"/>
                        </a:rPr>
                        <a:t> E. </a:t>
                      </a:r>
                      <a:r>
                        <a:rPr lang="en-US" sz="1600" b="0" i="0" u="none" strike="noStrike" baseline="0" dirty="0" err="1">
                          <a:solidFill>
                            <a:schemeClr val="tx1"/>
                          </a:solidFill>
                          <a:latin typeface="Times New Roman" panose="02020603050405020304" pitchFamily="18" charset="0"/>
                          <a:ea typeface="+mn-ea"/>
                          <a:cs typeface="Times New Roman" panose="02020603050405020304" pitchFamily="18" charset="0"/>
                        </a:rPr>
                        <a:t>Nalavade</a:t>
                      </a:r>
                      <a:endParaRPr lang="en-US" sz="1600" b="0" i="0" u="none" strike="noStrike" baseline="0" dirty="0">
                        <a:solidFill>
                          <a:schemeClr val="tx1"/>
                        </a:solidFill>
                        <a:latin typeface="Times New Roman" panose="02020603050405020304" pitchFamily="18" charset="0"/>
                        <a:ea typeface="+mn-ea"/>
                        <a:cs typeface="Times New Roman" panose="02020603050405020304" pitchFamily="18" charset="0"/>
                      </a:endParaRPr>
                    </a:p>
                    <a:p>
                      <a:pPr algn="ctr">
                        <a:lnSpc>
                          <a:spcPct val="100000"/>
                        </a:lnSpc>
                      </a:pPr>
                      <a:r>
                        <a:rPr lang="en-US" sz="1600" b="0" i="0" u="none" strike="noStrike" baseline="0" dirty="0" err="1">
                          <a:solidFill>
                            <a:schemeClr val="tx1"/>
                          </a:solidFill>
                          <a:latin typeface="Times New Roman" panose="02020603050405020304" pitchFamily="18" charset="0"/>
                          <a:ea typeface="+mn-ea"/>
                          <a:cs typeface="Times New Roman" panose="02020603050405020304" pitchFamily="18" charset="0"/>
                        </a:rPr>
                        <a:t>Rutuja</a:t>
                      </a:r>
                      <a:r>
                        <a:rPr lang="en-US" sz="1600" b="0" i="0" u="none" strike="noStrike" baseline="0" dirty="0">
                          <a:solidFill>
                            <a:schemeClr val="tx1"/>
                          </a:solidFill>
                          <a:latin typeface="Times New Roman" panose="02020603050405020304" pitchFamily="18" charset="0"/>
                          <a:ea typeface="+mn-ea"/>
                          <a:cs typeface="Times New Roman" panose="02020603050405020304" pitchFamily="18" charset="0"/>
                        </a:rPr>
                        <a:t> Sanjay </a:t>
                      </a:r>
                      <a:r>
                        <a:rPr lang="en-US" sz="1600" b="0" i="0" u="none" strike="noStrike" baseline="0" dirty="0" err="1">
                          <a:solidFill>
                            <a:schemeClr val="tx1"/>
                          </a:solidFill>
                          <a:latin typeface="Times New Roman" panose="02020603050405020304" pitchFamily="18" charset="0"/>
                          <a:ea typeface="+mn-ea"/>
                          <a:cs typeface="Times New Roman" panose="02020603050405020304" pitchFamily="18" charset="0"/>
                        </a:rPr>
                        <a:t>Patil</a:t>
                      </a:r>
                      <a:endParaRPr lang="en-US" sz="1600" b="0" i="0" u="none" strike="noStrike" baseline="0" dirty="0">
                        <a:solidFill>
                          <a:schemeClr val="tx1"/>
                        </a:solidFill>
                        <a:latin typeface="Times New Roman" panose="02020603050405020304" pitchFamily="18" charset="0"/>
                        <a:ea typeface="+mn-ea"/>
                        <a:cs typeface="Times New Roman" panose="02020603050405020304" pitchFamily="18" charset="0"/>
                      </a:endParaRPr>
                    </a:p>
                    <a:p>
                      <a:pPr algn="just">
                        <a:lnSpc>
                          <a:spcPct val="100000"/>
                        </a:lnSpc>
                      </a:pP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algn="just">
                        <a:lnSpc>
                          <a:spcPct val="100000"/>
                        </a:lnSpc>
                      </a:pPr>
                      <a:r>
                        <a:rPr lang="en-US" sz="1600" b="0" dirty="0">
                          <a:latin typeface="Times New Roman" panose="02020603050405020304" pitchFamily="18" charset="0"/>
                          <a:cs typeface="Times New Roman" panose="02020603050405020304" pitchFamily="18" charset="0"/>
                        </a:rPr>
                        <a:t>2023</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marL="228600" indent="-228600" algn="l">
                        <a:lnSpc>
                          <a:spcPct val="100000"/>
                        </a:lnSpc>
                        <a:buFont typeface="+mj-lt"/>
                        <a:buAutoNum type="arabicPeriod"/>
                      </a:pPr>
                      <a:r>
                        <a:rPr lang="en-US" sz="1600" b="0" baseline="0" dirty="0">
                          <a:latin typeface="Times New Roman" panose="02020603050405020304" pitchFamily="18" charset="0"/>
                          <a:cs typeface="Times New Roman" panose="02020603050405020304" pitchFamily="18" charset="0"/>
                        </a:rPr>
                        <a:t> A </a:t>
                      </a:r>
                      <a:r>
                        <a:rPr lang="en-US" sz="1600" b="0" dirty="0">
                          <a:latin typeface="Times New Roman" panose="02020603050405020304" pitchFamily="18" charset="0"/>
                          <a:cs typeface="Times New Roman" panose="02020603050405020304" pitchFamily="18" charset="0"/>
                        </a:rPr>
                        <a:t>deep neural network with facial landmarks and an eye aspect ratio (EAR) to monitor eye closure and detect drowsiness in real-time.</a:t>
                      </a:r>
                    </a:p>
                    <a:p>
                      <a:pPr marL="0" indent="0" algn="l">
                        <a:lnSpc>
                          <a:spcPct val="100000"/>
                        </a:lnSpc>
                        <a:buFont typeface="+mj-lt"/>
                        <a:buNone/>
                      </a:pPr>
                      <a:endParaRPr lang="en-US" sz="1600" b="0" dirty="0">
                        <a:latin typeface="Times New Roman" panose="02020603050405020304" pitchFamily="18" charset="0"/>
                        <a:cs typeface="Times New Roman" panose="02020603050405020304" pitchFamily="18" charset="0"/>
                      </a:endParaRPr>
                    </a:p>
                    <a:p>
                      <a:pPr marL="228600" indent="-228600" algn="l">
                        <a:lnSpc>
                          <a:spcPct val="100000"/>
                        </a:lnSpc>
                        <a:buFont typeface="+mj-lt"/>
                        <a:buAutoNum type="arabicPeriod"/>
                      </a:pPr>
                      <a:r>
                        <a:rPr lang="en-US" sz="1600" b="0" baseline="0" dirty="0">
                          <a:latin typeface="Times New Roman" panose="02020603050405020304" pitchFamily="18" charset="0"/>
                          <a:cs typeface="Times New Roman" panose="02020603050405020304" pitchFamily="18" charset="0"/>
                        </a:rPr>
                        <a:t>T</a:t>
                      </a:r>
                      <a:r>
                        <a:rPr lang="en-US" sz="1600" b="0" dirty="0">
                          <a:latin typeface="Times New Roman" panose="02020603050405020304" pitchFamily="18" charset="0"/>
                          <a:cs typeface="Times New Roman" panose="02020603050405020304" pitchFamily="18" charset="0"/>
                        </a:rPr>
                        <a:t>riggering alerts when necessary</a:t>
                      </a:r>
                      <a:endParaRPr sz="16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tc>
                  <a:txBody>
                    <a:bodyPr/>
                    <a:lstStyle/>
                    <a:p>
                      <a:pPr algn="l">
                        <a:lnSpc>
                          <a:spcPct val="100000"/>
                        </a:lnSpc>
                      </a:pPr>
                      <a:r>
                        <a:rPr lang="en-US" sz="1600" b="0" dirty="0">
                          <a:latin typeface="Times New Roman" panose="02020603050405020304" pitchFamily="18" charset="0"/>
                          <a:cs typeface="Times New Roman" panose="02020603050405020304" pitchFamily="18" charset="0"/>
                        </a:rPr>
                        <a:t>1.</a:t>
                      </a:r>
                      <a:r>
                        <a:rPr lang="en-US" sz="1600" b="0" baseline="0" dirty="0">
                          <a:latin typeface="Times New Roman" panose="02020603050405020304" pitchFamily="18" charset="0"/>
                          <a:cs typeface="Times New Roman" panose="02020603050405020304" pitchFamily="18" charset="0"/>
                        </a:rPr>
                        <a:t> F</a:t>
                      </a:r>
                      <a:r>
                        <a:rPr lang="en-US" sz="1600" b="0" dirty="0">
                          <a:latin typeface="Times New Roman" panose="02020603050405020304" pitchFamily="18" charset="0"/>
                          <a:cs typeface="Times New Roman" panose="02020603050405020304" pitchFamily="18" charset="0"/>
                        </a:rPr>
                        <a:t>aces challenges with lighting conditions, detecting faces with glasses or facial variations,</a:t>
                      </a: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7E7E7"/>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7500" y="217170"/>
            <a:ext cx="7815986" cy="1083310"/>
          </a:xfrm>
          <a:prstGeom prst="rect">
            <a:avLst/>
          </a:prstGeom>
        </p:spPr>
        <p:txBody>
          <a:bodyPr vert="horz" wrap="square" lIns="0" tIns="197992" rIns="0" bIns="0" rtlCol="0">
            <a:spAutoFit/>
          </a:bodyPr>
          <a:lstStyle/>
          <a:p>
            <a:pPr marL="321945">
              <a:lnSpc>
                <a:spcPct val="100000"/>
              </a:lnSpc>
              <a:spcBef>
                <a:spcPts val="100"/>
              </a:spcBef>
            </a:pPr>
            <a:r>
              <a:rPr dirty="0"/>
              <a:t>Literature</a:t>
            </a:r>
            <a:r>
              <a:rPr spc="-225" dirty="0"/>
              <a:t> </a:t>
            </a:r>
            <a:r>
              <a:rPr spc="-10" dirty="0"/>
              <a:t>Review</a:t>
            </a:r>
          </a:p>
        </p:txBody>
      </p:sp>
      <p:graphicFrame>
        <p:nvGraphicFramePr>
          <p:cNvPr id="3" name="object 3"/>
          <p:cNvGraphicFramePr>
            <a:graphicFrameLocks noGrp="1"/>
          </p:cNvGraphicFramePr>
          <p:nvPr>
            <p:extLst>
              <p:ext uri="{D42A27DB-BD31-4B8C-83A1-F6EECF244321}">
                <p14:modId xmlns:p14="http://schemas.microsoft.com/office/powerpoint/2010/main" val="1286975524"/>
              </p:ext>
            </p:extLst>
          </p:nvPr>
        </p:nvGraphicFramePr>
        <p:xfrm>
          <a:off x="546100" y="1266825"/>
          <a:ext cx="9220200" cy="5410201"/>
        </p:xfrm>
        <a:graphic>
          <a:graphicData uri="http://schemas.openxmlformats.org/drawingml/2006/table">
            <a:tbl>
              <a:tblPr firstRow="1" bandRow="1">
                <a:tableStyleId>{2D5ABB26-0587-4C30-8999-92F81FD0307C}</a:tableStyleId>
              </a:tblPr>
              <a:tblGrid>
                <a:gridCol w="697326">
                  <a:extLst>
                    <a:ext uri="{9D8B030D-6E8A-4147-A177-3AD203B41FA5}">
                      <a16:colId xmlns:a16="http://schemas.microsoft.com/office/drawing/2014/main" val="20000"/>
                    </a:ext>
                  </a:extLst>
                </a:gridCol>
                <a:gridCol w="1782055">
                  <a:extLst>
                    <a:ext uri="{9D8B030D-6E8A-4147-A177-3AD203B41FA5}">
                      <a16:colId xmlns:a16="http://schemas.microsoft.com/office/drawing/2014/main" val="20001"/>
                    </a:ext>
                  </a:extLst>
                </a:gridCol>
                <a:gridCol w="1934559">
                  <a:extLst>
                    <a:ext uri="{9D8B030D-6E8A-4147-A177-3AD203B41FA5}">
                      <a16:colId xmlns:a16="http://schemas.microsoft.com/office/drawing/2014/main" val="20002"/>
                    </a:ext>
                  </a:extLst>
                </a:gridCol>
                <a:gridCol w="467342">
                  <a:extLst>
                    <a:ext uri="{9D8B030D-6E8A-4147-A177-3AD203B41FA5}">
                      <a16:colId xmlns:a16="http://schemas.microsoft.com/office/drawing/2014/main" val="20003"/>
                    </a:ext>
                  </a:extLst>
                </a:gridCol>
                <a:gridCol w="2397470">
                  <a:extLst>
                    <a:ext uri="{9D8B030D-6E8A-4147-A177-3AD203B41FA5}">
                      <a16:colId xmlns:a16="http://schemas.microsoft.com/office/drawing/2014/main" val="20004"/>
                    </a:ext>
                  </a:extLst>
                </a:gridCol>
                <a:gridCol w="1941448">
                  <a:extLst>
                    <a:ext uri="{9D8B030D-6E8A-4147-A177-3AD203B41FA5}">
                      <a16:colId xmlns:a16="http://schemas.microsoft.com/office/drawing/2014/main" val="20005"/>
                    </a:ext>
                  </a:extLst>
                </a:gridCol>
              </a:tblGrid>
              <a:tr h="546622">
                <a:tc>
                  <a:txBody>
                    <a:bodyPr/>
                    <a:lstStyle/>
                    <a:p>
                      <a:pPr algn="ctr">
                        <a:lnSpc>
                          <a:spcPts val="1405"/>
                        </a:lnSpc>
                      </a:pPr>
                      <a:r>
                        <a:rPr sz="1400" b="0" spc="-10" dirty="0">
                          <a:solidFill>
                            <a:srgbClr val="404040"/>
                          </a:solidFill>
                          <a:latin typeface="Trebuchet MS"/>
                          <a:cs typeface="Times New Roman" panose="02020603050405020304" pitchFamily="18" charset="0"/>
                        </a:rPr>
                        <a:t>Sr.no</a:t>
                      </a:r>
                      <a:endParaRPr sz="1400" b="0" dirty="0">
                        <a:latin typeface="Trebuchet MS"/>
                        <a:cs typeface="Times New Roman" panose="02020603050405020304" pitchFamily="18" charset="0"/>
                      </a:endParaRPr>
                    </a:p>
                  </a:txBody>
                  <a:tcPr marL="0" marR="0" marT="0" marB="0">
                    <a:lnL w="12700">
                      <a:solidFill>
                        <a:srgbClr val="000000"/>
                      </a:solidFill>
                      <a:prstDash val="soli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tc>
                  <a:txBody>
                    <a:bodyPr/>
                    <a:lstStyle/>
                    <a:p>
                      <a:pPr algn="ctr">
                        <a:lnSpc>
                          <a:spcPts val="1405"/>
                        </a:lnSpc>
                      </a:pPr>
                      <a:r>
                        <a:rPr sz="1400" b="0" spc="-10" dirty="0">
                          <a:solidFill>
                            <a:srgbClr val="404040"/>
                          </a:solidFill>
                          <a:latin typeface="Trebuchet MS"/>
                          <a:cs typeface="Times New Roman" panose="02020603050405020304" pitchFamily="18" charset="0"/>
                        </a:rPr>
                        <a:t>Title</a:t>
                      </a:r>
                      <a:endParaRPr sz="1400" b="0" dirty="0">
                        <a:latin typeface="Trebuchet MS"/>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tc>
                  <a:txBody>
                    <a:bodyPr/>
                    <a:lstStyle/>
                    <a:p>
                      <a:pPr marL="544195" algn="l">
                        <a:lnSpc>
                          <a:spcPts val="1405"/>
                        </a:lnSpc>
                      </a:pPr>
                      <a:r>
                        <a:rPr sz="1400" b="0" spc="-10" dirty="0">
                          <a:solidFill>
                            <a:srgbClr val="404040"/>
                          </a:solidFill>
                          <a:latin typeface="Trebuchet MS"/>
                          <a:cs typeface="Times New Roman" panose="02020603050405020304" pitchFamily="18" charset="0"/>
                        </a:rPr>
                        <a:t>Author(s)</a:t>
                      </a:r>
                      <a:endParaRPr sz="1400" b="0" dirty="0">
                        <a:latin typeface="Trebuchet MS"/>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tc>
                  <a:txBody>
                    <a:bodyPr/>
                    <a:lstStyle/>
                    <a:p>
                      <a:pPr marL="100330" algn="l">
                        <a:lnSpc>
                          <a:spcPts val="1405"/>
                        </a:lnSpc>
                      </a:pPr>
                      <a:r>
                        <a:rPr sz="1400" b="0" spc="-20" dirty="0">
                          <a:solidFill>
                            <a:srgbClr val="404040"/>
                          </a:solidFill>
                          <a:latin typeface="Trebuchet MS"/>
                          <a:cs typeface="Times New Roman" panose="02020603050405020304" pitchFamily="18" charset="0"/>
                        </a:rPr>
                        <a:t>Year</a:t>
                      </a:r>
                      <a:endParaRPr sz="1400" b="0" dirty="0">
                        <a:latin typeface="Trebuchet MS"/>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tc>
                  <a:txBody>
                    <a:bodyPr/>
                    <a:lstStyle/>
                    <a:p>
                      <a:pPr marL="540385" algn="l">
                        <a:lnSpc>
                          <a:spcPts val="1405"/>
                        </a:lnSpc>
                      </a:pPr>
                      <a:r>
                        <a:rPr sz="1400" b="0" spc="-10" dirty="0">
                          <a:solidFill>
                            <a:srgbClr val="404040"/>
                          </a:solidFill>
                          <a:latin typeface="Trebuchet MS"/>
                          <a:cs typeface="Times New Roman" panose="02020603050405020304" pitchFamily="18" charset="0"/>
                        </a:rPr>
                        <a:t>Methodology</a:t>
                      </a:r>
                      <a:endParaRPr sz="1400" b="0" dirty="0">
                        <a:latin typeface="Trebuchet MS"/>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tc>
                  <a:txBody>
                    <a:bodyPr/>
                    <a:lstStyle/>
                    <a:p>
                      <a:pPr marL="494665" algn="l">
                        <a:lnSpc>
                          <a:spcPts val="1405"/>
                        </a:lnSpc>
                      </a:pPr>
                      <a:r>
                        <a:rPr sz="1400" b="0" spc="-10" dirty="0">
                          <a:solidFill>
                            <a:srgbClr val="404040"/>
                          </a:solidFill>
                          <a:latin typeface="Trebuchet MS"/>
                          <a:cs typeface="Times New Roman" panose="02020603050405020304" pitchFamily="18" charset="0"/>
                        </a:rPr>
                        <a:t>Drawback</a:t>
                      </a:r>
                      <a:endParaRPr sz="1400" b="0" dirty="0">
                        <a:latin typeface="Trebuchet MS"/>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10000"/>
                  </a:ext>
                </a:extLst>
              </a:tr>
              <a:tr h="2510712">
                <a:tc>
                  <a:txBody>
                    <a:bodyPr/>
                    <a:lstStyle/>
                    <a:p>
                      <a:pPr algn="ctr">
                        <a:lnSpc>
                          <a:spcPts val="1410"/>
                        </a:lnSpc>
                      </a:pPr>
                      <a:r>
                        <a:rPr lang="en-US" sz="1400" b="0" spc="-50" dirty="0">
                          <a:latin typeface="Trebuchet MS"/>
                          <a:cs typeface="Times New Roman" panose="02020603050405020304" pitchFamily="18" charset="0"/>
                        </a:rPr>
                        <a:t> </a:t>
                      </a:r>
                      <a:r>
                        <a:rPr sz="1400" b="0" spc="-50" dirty="0">
                          <a:latin typeface="Trebuchet MS"/>
                          <a:cs typeface="Times New Roman" panose="02020603050405020304" pitchFamily="18" charset="0"/>
                        </a:rPr>
                        <a:t>3</a:t>
                      </a:r>
                      <a:endParaRPr sz="1400" b="0" dirty="0">
                        <a:latin typeface="Trebuchet MS"/>
                        <a:cs typeface="Times New Roman" panose="02020603050405020304" pitchFamily="18" charset="0"/>
                      </a:endParaRPr>
                    </a:p>
                  </a:txBody>
                  <a:tcPr marL="0" marR="0" marT="0"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just">
                        <a:lnSpc>
                          <a:spcPct val="100000"/>
                        </a:lnSpc>
                      </a:pPr>
                      <a:r>
                        <a:rPr lang="en-US" sz="1400" b="1" i="0" u="none" strike="noStrike" baseline="0" dirty="0">
                          <a:solidFill>
                            <a:schemeClr val="tx1"/>
                          </a:solidFill>
                          <a:latin typeface="Times New Roman" panose="02020603050405020304" pitchFamily="18" charset="0"/>
                          <a:ea typeface="+mn-ea"/>
                          <a:cs typeface="Times New Roman" panose="02020603050405020304" pitchFamily="18" charset="0"/>
                        </a:rPr>
                        <a:t>Driver Drowsiness Detection and Alert System</a:t>
                      </a:r>
                      <a:endParaRPr sz="1400" b="1"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ctr">
                        <a:lnSpc>
                          <a:spcPct val="100000"/>
                        </a:lnSpc>
                      </a:pP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R Kannan</a:t>
                      </a:r>
                    </a:p>
                    <a:p>
                      <a:pPr algn="ctr">
                        <a:lnSpc>
                          <a:spcPct val="100000"/>
                        </a:lnSpc>
                      </a:pPr>
                      <a:r>
                        <a:rPr lang="en-US"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Palamakula</a:t>
                      </a: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 </a:t>
                      </a:r>
                      <a:r>
                        <a:rPr lang="en-US"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Jahnavi</a:t>
                      </a:r>
                      <a:endPar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endParaRPr>
                    </a:p>
                    <a:p>
                      <a:pPr algn="ctr">
                        <a:lnSpc>
                          <a:spcPct val="100000"/>
                        </a:lnSpc>
                      </a:pPr>
                      <a:r>
                        <a:rPr lang="en-US" sz="1400" b="0" i="0" u="none" strike="noStrike" baseline="0" dirty="0">
                          <a:solidFill>
                            <a:schemeClr val="tx1"/>
                          </a:solidFill>
                          <a:latin typeface="Times New Roman" panose="02020603050405020304" pitchFamily="18" charset="0"/>
                          <a:ea typeface="+mn-ea"/>
                          <a:cs typeface="Times New Roman" panose="02020603050405020304" pitchFamily="18" charset="0"/>
                        </a:rPr>
                        <a:t>M </a:t>
                      </a:r>
                      <a:r>
                        <a:rPr lang="en-US"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Megha</a:t>
                      </a:r>
                      <a:endParaRPr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just">
                        <a:lnSpc>
                          <a:spcPct val="100000"/>
                        </a:lnSpc>
                      </a:pPr>
                      <a:r>
                        <a:rPr lang="en-US" sz="1400" b="0" dirty="0">
                          <a:latin typeface="Times New Roman"/>
                          <a:cs typeface="Times New Roman"/>
                        </a:rPr>
                        <a:t>2023</a:t>
                      </a:r>
                      <a:endParaRPr sz="1400" b="0" dirty="0">
                        <a:latin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Font typeface="+mj-lt"/>
                        <a:buAutoNum type="arabicPeriod"/>
                      </a:pPr>
                      <a:r>
                        <a:rPr lang="en-US" sz="1400" b="0" dirty="0">
                          <a:latin typeface="Times New Roman" panose="02020603050405020304" pitchFamily="18" charset="0"/>
                          <a:cs typeface="Times New Roman" panose="02020603050405020304" pitchFamily="18" charset="0"/>
                        </a:rPr>
                        <a:t>Detects driver drowsiness by using a camera to monitor facial features and eye closure through the Eye Aspect Ratio (EAR) algorithm.</a:t>
                      </a:r>
                    </a:p>
                    <a:p>
                      <a:pPr marL="228600" indent="-228600" algn="l">
                        <a:lnSpc>
                          <a:spcPct val="100000"/>
                        </a:lnSpc>
                        <a:buFont typeface="+mj-lt"/>
                        <a:buAutoNum type="arabicPeriod"/>
                      </a:pPr>
                      <a:r>
                        <a:rPr lang="en-US" sz="1400" b="0" dirty="0" err="1">
                          <a:latin typeface="Times New Roman" panose="02020603050405020304" pitchFamily="18" charset="0"/>
                          <a:cs typeface="Times New Roman" panose="02020603050405020304" pitchFamily="18" charset="0"/>
                        </a:rPr>
                        <a:t>Trriggering</a:t>
                      </a:r>
                      <a:r>
                        <a:rPr lang="en-US" sz="1400" b="0" dirty="0">
                          <a:latin typeface="Times New Roman" panose="02020603050405020304" pitchFamily="18" charset="0"/>
                          <a:cs typeface="Times New Roman" panose="02020603050405020304" pitchFamily="18" charset="0"/>
                        </a:rPr>
                        <a:t> an alarm when prolonged eye closure is detected, with continuous tracking supported by a </a:t>
                      </a:r>
                      <a:r>
                        <a:rPr lang="en-US" sz="1400" b="0" dirty="0" err="1">
                          <a:latin typeface="Times New Roman" panose="02020603050405020304" pitchFamily="18" charset="0"/>
                          <a:cs typeface="Times New Roman" panose="02020603050405020304" pitchFamily="18" charset="0"/>
                        </a:rPr>
                        <a:t>ResNet</a:t>
                      </a:r>
                      <a:r>
                        <a:rPr lang="en-US" sz="1400" b="0" dirty="0">
                          <a:latin typeface="Times New Roman" panose="02020603050405020304" pitchFamily="18" charset="0"/>
                          <a:cs typeface="Times New Roman" panose="02020603050405020304" pitchFamily="18" charset="0"/>
                        </a:rPr>
                        <a:t> deep neural network​.</a:t>
                      </a:r>
                      <a:endParaRPr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l">
                        <a:lnSpc>
                          <a:spcPct val="100000"/>
                        </a:lnSpc>
                      </a:pPr>
                      <a:r>
                        <a:rPr lang="en-US" sz="1400" b="0" dirty="0">
                          <a:latin typeface="Times New Roman"/>
                          <a:cs typeface="Times New Roman"/>
                        </a:rPr>
                        <a:t>1. Detecting when the driver's face is turned away, and may still be considered intrusive despite aiming to be non-intrusive.</a:t>
                      </a: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2902869992"/>
                  </a:ext>
                </a:extLst>
              </a:tr>
              <a:tr h="2352867">
                <a:tc>
                  <a:txBody>
                    <a:bodyPr/>
                    <a:lstStyle/>
                    <a:p>
                      <a:pPr algn="ctr">
                        <a:lnSpc>
                          <a:spcPts val="1410"/>
                        </a:lnSpc>
                      </a:pPr>
                      <a:r>
                        <a:rPr lang="en-US" sz="1400" b="0" dirty="0">
                          <a:latin typeface="Trebuchet MS"/>
                          <a:cs typeface="Times New Roman" panose="02020603050405020304" pitchFamily="18" charset="0"/>
                        </a:rPr>
                        <a:t>4</a:t>
                      </a:r>
                      <a:endParaRPr sz="1400" b="0" dirty="0">
                        <a:latin typeface="Trebuchet MS"/>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tc>
                  <a:txBody>
                    <a:bodyPr/>
                    <a:lstStyle/>
                    <a:p>
                      <a:pPr algn="just"/>
                      <a:r>
                        <a:rPr lang="en-IN" sz="1400" b="1" i="0" dirty="0">
                          <a:latin typeface="Times New Roman" panose="02020603050405020304" pitchFamily="18" charset="0"/>
                          <a:cs typeface="Times New Roman" panose="02020603050405020304" pitchFamily="18" charset="0"/>
                        </a:rPr>
                        <a:t>Pothole detection system.</a:t>
                      </a:r>
                      <a:endParaRPr sz="1400" b="1" i="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tc>
                  <a:txBody>
                    <a:bodyPr/>
                    <a:lstStyle/>
                    <a:p>
                      <a:pPr algn="ctr"/>
                      <a:r>
                        <a:rPr lang="en-US" sz="1400" b="0" i="0" u="none" strike="noStrike" baseline="0" dirty="0">
                          <a:solidFill>
                            <a:schemeClr val="tx1"/>
                          </a:solidFill>
                          <a:latin typeface="+mn-lt"/>
                          <a:ea typeface="+mn-ea"/>
                          <a:cs typeface="+mn-cs"/>
                        </a:rPr>
                        <a:t>Vineet Kaushik</a:t>
                      </a:r>
                    </a:p>
                    <a:p>
                      <a:pPr algn="ctr"/>
                      <a:r>
                        <a:rPr lang="en-US" sz="1400" b="0" i="0" u="none" strike="noStrike" baseline="0" dirty="0" err="1">
                          <a:solidFill>
                            <a:schemeClr val="tx1"/>
                          </a:solidFill>
                          <a:latin typeface="+mn-lt"/>
                          <a:ea typeface="+mn-ea"/>
                          <a:cs typeface="+mn-cs"/>
                        </a:rPr>
                        <a:t>Birinderjit</a:t>
                      </a:r>
                      <a:r>
                        <a:rPr lang="en-US" sz="1400" b="0" i="0" u="none" strike="noStrike" baseline="0" dirty="0">
                          <a:solidFill>
                            <a:schemeClr val="tx1"/>
                          </a:solidFill>
                          <a:latin typeface="+mn-lt"/>
                          <a:ea typeface="+mn-ea"/>
                          <a:cs typeface="+mn-cs"/>
                        </a:rPr>
                        <a:t> Singh </a:t>
                      </a:r>
                      <a:r>
                        <a:rPr lang="en-US" sz="1400" b="0" i="0" u="none" strike="noStrike" baseline="0" dirty="0" err="1">
                          <a:solidFill>
                            <a:schemeClr val="tx1"/>
                          </a:solidFill>
                          <a:latin typeface="+mn-lt"/>
                          <a:ea typeface="+mn-ea"/>
                          <a:cs typeface="+mn-cs"/>
                        </a:rPr>
                        <a:t>Kalyan</a:t>
                      </a:r>
                      <a:r>
                        <a:rPr lang="en-US" sz="1400" b="0" i="0" u="none" strike="noStrike" baseline="0" dirty="0">
                          <a:solidFill>
                            <a:schemeClr val="tx1"/>
                          </a:solidFill>
                          <a:latin typeface="+mn-lt"/>
                          <a:ea typeface="+mn-ea"/>
                          <a:cs typeface="+mn-cs"/>
                        </a:rPr>
                        <a:t>  </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tc>
                  <a:txBody>
                    <a:bodyPr/>
                    <a:lstStyle/>
                    <a:p>
                      <a:pPr algn="just">
                        <a:lnSpc>
                          <a:spcPct val="100000"/>
                        </a:lnSpc>
                      </a:pPr>
                      <a:r>
                        <a:rPr lang="en-US" sz="1400" b="0" dirty="0">
                          <a:latin typeface="Times New Roman"/>
                          <a:cs typeface="Times New Roman"/>
                        </a:rPr>
                        <a:t>2022</a:t>
                      </a:r>
                      <a:endParaRPr sz="1400" b="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US" sz="1400" b="0" dirty="0">
                          <a:latin typeface="Times New Roman" panose="02020603050405020304" pitchFamily="18" charset="0"/>
                          <a:cs typeface="Times New Roman" panose="02020603050405020304" pitchFamily="18" charset="0"/>
                        </a:rPr>
                        <a:t>capturing images or videos using a digital camera mounted on a vehicle</a:t>
                      </a:r>
                    </a:p>
                    <a:p>
                      <a:pPr marL="228600" indent="-228600" algn="l">
                        <a:lnSpc>
                          <a:spcPct val="100000"/>
                        </a:lnSpc>
                        <a:buAutoNum type="arabicPeriod"/>
                      </a:pPr>
                      <a:r>
                        <a:rPr lang="en-US" sz="1400" b="0" baseline="0" dirty="0">
                          <a:latin typeface="Times New Roman" panose="02020603050405020304" pitchFamily="18" charset="0"/>
                          <a:cs typeface="Times New Roman" panose="02020603050405020304" pitchFamily="18" charset="0"/>
                        </a:rPr>
                        <a:t>G</a:t>
                      </a:r>
                      <a:r>
                        <a:rPr lang="en-US" sz="1400" b="0" dirty="0">
                          <a:latin typeface="Times New Roman" panose="02020603050405020304" pitchFamily="18" charset="0"/>
                          <a:cs typeface="Times New Roman" panose="02020603050405020304" pitchFamily="18" charset="0"/>
                        </a:rPr>
                        <a:t>rayscale conversion, segmentation, and morphological filtering, and then applying spectral clustering and histogram-based methods .</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US" sz="1400" b="0" dirty="0">
                          <a:latin typeface="Times New Roman" panose="02020603050405020304" pitchFamily="18" charset="0"/>
                          <a:cs typeface="Times New Roman" panose="02020603050405020304" pitchFamily="18" charset="0"/>
                        </a:rPr>
                        <a:t>high costs in 3D reconstruction, inaccuracy in vibration-based methods</a:t>
                      </a:r>
                    </a:p>
                    <a:p>
                      <a:pPr marL="228600" indent="-228600" algn="l">
                        <a:lnSpc>
                          <a:spcPct val="100000"/>
                        </a:lnSpc>
                        <a:buAutoNum type="arabicPeriod"/>
                      </a:pPr>
                      <a:r>
                        <a:rPr lang="en-US" sz="1400" b="0" dirty="0">
                          <a:latin typeface="Times New Roman" panose="02020603050405020304" pitchFamily="18" charset="0"/>
                          <a:cs typeface="Times New Roman" panose="02020603050405020304" pitchFamily="18" charset="0"/>
                        </a:rPr>
                        <a:t> limitations in 2D imaging for depth assessment, and noise interference in vision-based techniques.</a:t>
                      </a: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819511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97992" rIns="0" bIns="0" rtlCol="0">
            <a:spAutoFit/>
          </a:bodyPr>
          <a:lstStyle/>
          <a:p>
            <a:pPr marL="321945">
              <a:lnSpc>
                <a:spcPct val="100000"/>
              </a:lnSpc>
              <a:spcBef>
                <a:spcPts val="100"/>
              </a:spcBef>
            </a:pPr>
            <a:r>
              <a:rPr dirty="0"/>
              <a:t>Literature</a:t>
            </a:r>
            <a:r>
              <a:rPr spc="-225" dirty="0"/>
              <a:t> </a:t>
            </a:r>
            <a:r>
              <a:rPr spc="-10" dirty="0"/>
              <a:t>Review</a:t>
            </a:r>
          </a:p>
        </p:txBody>
      </p:sp>
      <p:graphicFrame>
        <p:nvGraphicFramePr>
          <p:cNvPr id="3" name="object 3"/>
          <p:cNvGraphicFramePr>
            <a:graphicFrameLocks noGrp="1"/>
          </p:cNvGraphicFramePr>
          <p:nvPr>
            <p:extLst>
              <p:ext uri="{D42A27DB-BD31-4B8C-83A1-F6EECF244321}">
                <p14:modId xmlns:p14="http://schemas.microsoft.com/office/powerpoint/2010/main" val="246520133"/>
              </p:ext>
            </p:extLst>
          </p:nvPr>
        </p:nvGraphicFramePr>
        <p:xfrm>
          <a:off x="496886" y="1190625"/>
          <a:ext cx="9292375" cy="5715000"/>
        </p:xfrm>
        <a:graphic>
          <a:graphicData uri="http://schemas.openxmlformats.org/drawingml/2006/table">
            <a:tbl>
              <a:tblPr firstRow="1" bandRow="1">
                <a:tableStyleId>{2D5ABB26-0587-4C30-8999-92F81FD0307C}</a:tableStyleId>
              </a:tblPr>
              <a:tblGrid>
                <a:gridCol w="902027">
                  <a:extLst>
                    <a:ext uri="{9D8B030D-6E8A-4147-A177-3AD203B41FA5}">
                      <a16:colId xmlns:a16="http://schemas.microsoft.com/office/drawing/2014/main" val="20000"/>
                    </a:ext>
                  </a:extLst>
                </a:gridCol>
                <a:gridCol w="1501499">
                  <a:extLst>
                    <a:ext uri="{9D8B030D-6E8A-4147-A177-3AD203B41FA5}">
                      <a16:colId xmlns:a16="http://schemas.microsoft.com/office/drawing/2014/main" val="20001"/>
                    </a:ext>
                  </a:extLst>
                </a:gridCol>
                <a:gridCol w="2044967">
                  <a:extLst>
                    <a:ext uri="{9D8B030D-6E8A-4147-A177-3AD203B41FA5}">
                      <a16:colId xmlns:a16="http://schemas.microsoft.com/office/drawing/2014/main" val="20002"/>
                    </a:ext>
                  </a:extLst>
                </a:gridCol>
                <a:gridCol w="570909">
                  <a:extLst>
                    <a:ext uri="{9D8B030D-6E8A-4147-A177-3AD203B41FA5}">
                      <a16:colId xmlns:a16="http://schemas.microsoft.com/office/drawing/2014/main" val="20003"/>
                    </a:ext>
                  </a:extLst>
                </a:gridCol>
                <a:gridCol w="2316327">
                  <a:extLst>
                    <a:ext uri="{9D8B030D-6E8A-4147-A177-3AD203B41FA5}">
                      <a16:colId xmlns:a16="http://schemas.microsoft.com/office/drawing/2014/main" val="20004"/>
                    </a:ext>
                  </a:extLst>
                </a:gridCol>
                <a:gridCol w="1956646">
                  <a:extLst>
                    <a:ext uri="{9D8B030D-6E8A-4147-A177-3AD203B41FA5}">
                      <a16:colId xmlns:a16="http://schemas.microsoft.com/office/drawing/2014/main" val="20005"/>
                    </a:ext>
                  </a:extLst>
                </a:gridCol>
              </a:tblGrid>
              <a:tr h="580448">
                <a:tc>
                  <a:txBody>
                    <a:bodyPr/>
                    <a:lstStyle/>
                    <a:p>
                      <a:pPr algn="ctr">
                        <a:lnSpc>
                          <a:spcPts val="1405"/>
                        </a:lnSpc>
                      </a:pPr>
                      <a:r>
                        <a:rPr sz="1400" b="0" spc="-10" dirty="0">
                          <a:solidFill>
                            <a:srgbClr val="404040"/>
                          </a:solidFill>
                          <a:latin typeface="Times New Roman" panose="02020603050405020304" pitchFamily="18" charset="0"/>
                          <a:cs typeface="Times New Roman" panose="02020603050405020304" pitchFamily="18" charset="0"/>
                        </a:rPr>
                        <a:t>Sr.no</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ctr">
                        <a:lnSpc>
                          <a:spcPts val="1405"/>
                        </a:lnSpc>
                      </a:pPr>
                      <a:r>
                        <a:rPr sz="1400" b="0" spc="-10" dirty="0">
                          <a:solidFill>
                            <a:srgbClr val="404040"/>
                          </a:solidFill>
                          <a:latin typeface="Times New Roman" panose="02020603050405020304" pitchFamily="18" charset="0"/>
                          <a:cs typeface="Times New Roman" panose="02020603050405020304" pitchFamily="18" charset="0"/>
                        </a:rPr>
                        <a:t>Title</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544195" algn="l">
                        <a:lnSpc>
                          <a:spcPts val="1405"/>
                        </a:lnSpc>
                      </a:pPr>
                      <a:r>
                        <a:rPr sz="1400" b="0" spc="-10" dirty="0">
                          <a:solidFill>
                            <a:srgbClr val="404040"/>
                          </a:solidFill>
                          <a:latin typeface="Times New Roman" panose="02020603050405020304" pitchFamily="18" charset="0"/>
                          <a:cs typeface="Times New Roman" panose="02020603050405020304" pitchFamily="18" charset="0"/>
                        </a:rPr>
                        <a:t>Author(s)</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100330" algn="l">
                        <a:lnSpc>
                          <a:spcPts val="1405"/>
                        </a:lnSpc>
                      </a:pPr>
                      <a:r>
                        <a:rPr sz="1400" b="0" spc="-20" dirty="0">
                          <a:solidFill>
                            <a:srgbClr val="404040"/>
                          </a:solidFill>
                          <a:latin typeface="Times New Roman" panose="02020603050405020304" pitchFamily="18" charset="0"/>
                          <a:cs typeface="Times New Roman" panose="02020603050405020304" pitchFamily="18" charset="0"/>
                        </a:rPr>
                        <a:t>Year</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540385" algn="l">
                        <a:lnSpc>
                          <a:spcPts val="1405"/>
                        </a:lnSpc>
                      </a:pPr>
                      <a:r>
                        <a:rPr sz="1400" b="0" spc="-10" dirty="0">
                          <a:solidFill>
                            <a:srgbClr val="404040"/>
                          </a:solidFill>
                          <a:latin typeface="Times New Roman" panose="02020603050405020304" pitchFamily="18" charset="0"/>
                          <a:cs typeface="Times New Roman" panose="02020603050405020304" pitchFamily="18" charset="0"/>
                        </a:rPr>
                        <a:t>Methodology</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494665" algn="l">
                        <a:lnSpc>
                          <a:spcPts val="1405"/>
                        </a:lnSpc>
                      </a:pPr>
                      <a:r>
                        <a:rPr sz="1400" b="0" spc="-10" dirty="0">
                          <a:solidFill>
                            <a:srgbClr val="404040"/>
                          </a:solidFill>
                          <a:latin typeface="Times New Roman" panose="02020603050405020304" pitchFamily="18" charset="0"/>
                          <a:cs typeface="Times New Roman" panose="02020603050405020304" pitchFamily="18" charset="0"/>
                        </a:rPr>
                        <a:t>Drawback</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10000"/>
                  </a:ext>
                </a:extLst>
              </a:tr>
              <a:tr h="2100498">
                <a:tc>
                  <a:txBody>
                    <a:bodyPr/>
                    <a:lstStyle/>
                    <a:p>
                      <a:pPr algn="ctr">
                        <a:lnSpc>
                          <a:spcPts val="1410"/>
                        </a:lnSpc>
                      </a:pPr>
                      <a:r>
                        <a:rPr lang="en-US" sz="1400" b="0" dirty="0">
                          <a:latin typeface="Times New Roman" panose="02020603050405020304" pitchFamily="18" charset="0"/>
                          <a:cs typeface="Times New Roman" panose="02020603050405020304" pitchFamily="18" charset="0"/>
                        </a:rPr>
                        <a:t>5</a:t>
                      </a:r>
                      <a:endParaRPr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0" marR="0" lvl="0" indent="0" algn="just" defTabSz="914400" eaLnBrk="1" fontAlgn="auto" latinLnBrk="0" hangingPunct="1">
                        <a:lnSpc>
                          <a:spcPct val="100000"/>
                        </a:lnSpc>
                        <a:spcBef>
                          <a:spcPts val="0"/>
                        </a:spcBef>
                        <a:spcAft>
                          <a:spcPts val="0"/>
                        </a:spcAft>
                        <a:buClrTx/>
                        <a:buSzTx/>
                        <a:buFontTx/>
                        <a:buNone/>
                        <a:tabLst/>
                        <a:defRPr/>
                      </a:pPr>
                      <a:r>
                        <a:rPr lang="en-IN" sz="1400" b="1" i="0" u="none" strike="noStrike" baseline="0" dirty="0">
                          <a:solidFill>
                            <a:schemeClr val="tx1"/>
                          </a:solidFill>
                          <a:latin typeface="Times New Roman" panose="02020603050405020304" pitchFamily="18" charset="0"/>
                          <a:ea typeface="+mn-ea"/>
                          <a:cs typeface="Times New Roman" panose="02020603050405020304" pitchFamily="18" charset="0"/>
                        </a:rPr>
                        <a:t>Intelligent Voice Assistant by Using OpenCV Approach </a:t>
                      </a: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IN" sz="1400" b="0" i="0" u="none" strike="noStrike" baseline="0" dirty="0">
                          <a:solidFill>
                            <a:schemeClr val="tx1"/>
                          </a:solidFill>
                          <a:latin typeface="Times New Roman" panose="02020603050405020304" pitchFamily="18" charset="0"/>
                          <a:ea typeface="+mn-ea"/>
                          <a:cs typeface="Times New Roman" panose="02020603050405020304" pitchFamily="18" charset="0"/>
                        </a:rPr>
                        <a:t>Vijaya Chandra </a:t>
                      </a:r>
                      <a:r>
                        <a:rPr lang="en-IN"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Jadala</a:t>
                      </a:r>
                      <a:r>
                        <a:rPr lang="en-IN" sz="1400" b="0" i="0" u="none" strike="noStrike" baseline="0" dirty="0">
                          <a:solidFill>
                            <a:schemeClr val="tx1"/>
                          </a:solidFill>
                          <a:latin typeface="Times New Roman" panose="02020603050405020304" pitchFamily="18" charset="0"/>
                          <a:ea typeface="+mn-ea"/>
                          <a:cs typeface="Times New Roman" panose="02020603050405020304" pitchFamily="18" charset="0"/>
                        </a:rPr>
                        <a:t> </a:t>
                      </a:r>
                    </a:p>
                    <a:p>
                      <a:pPr marL="0" marR="0" lvl="0" indent="0" algn="ctr" defTabSz="914400" eaLnBrk="1" fontAlgn="auto" latinLnBrk="0" hangingPunct="1">
                        <a:lnSpc>
                          <a:spcPct val="100000"/>
                        </a:lnSpc>
                        <a:spcBef>
                          <a:spcPts val="0"/>
                        </a:spcBef>
                        <a:spcAft>
                          <a:spcPts val="0"/>
                        </a:spcAft>
                        <a:buClrTx/>
                        <a:buSzTx/>
                        <a:buFontTx/>
                        <a:buNone/>
                        <a:tabLst/>
                        <a:defRPr/>
                      </a:pPr>
                      <a:r>
                        <a:rPr lang="en-IN" sz="1400" b="0" i="0" u="none" strike="noStrike" baseline="0" dirty="0">
                          <a:solidFill>
                            <a:schemeClr val="tx1"/>
                          </a:solidFill>
                          <a:latin typeface="Times New Roman" panose="02020603050405020304" pitchFamily="18" charset="0"/>
                          <a:ea typeface="+mn-ea"/>
                          <a:cs typeface="Times New Roman" panose="02020603050405020304" pitchFamily="18" charset="0"/>
                        </a:rPr>
                        <a:t>VSRK </a:t>
                      </a:r>
                      <a:r>
                        <a:rPr lang="en-IN"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Sarma</a:t>
                      </a:r>
                      <a:br>
                        <a:rPr lang="en-IN" sz="1400" b="0" dirty="0">
                          <a:solidFill>
                            <a:schemeClr val="tx1"/>
                          </a:solidFill>
                          <a:effectLst/>
                          <a:latin typeface="Times New Roman" panose="02020603050405020304" pitchFamily="18" charset="0"/>
                          <a:ea typeface="+mn-ea"/>
                          <a:cs typeface="Times New Roman" panose="02020603050405020304" pitchFamily="18" charset="0"/>
                        </a:rPr>
                      </a:br>
                      <a:endParaRPr lang="en-IN" sz="1400" b="0" dirty="0">
                        <a:latin typeface="Times New Roman" panose="02020603050405020304" pitchFamily="18" charset="0"/>
                        <a:cs typeface="Times New Roman" panose="02020603050405020304" pitchFamily="18" charset="0"/>
                      </a:endParaRPr>
                    </a:p>
                    <a:p>
                      <a:pPr marL="0" marR="0" lvl="0" indent="0" algn="ctr" defTabSz="914400" eaLnBrk="1" fontAlgn="auto" latinLnBrk="0" hangingPunct="1">
                        <a:lnSpc>
                          <a:spcPct val="100000"/>
                        </a:lnSpc>
                        <a:spcBef>
                          <a:spcPts val="0"/>
                        </a:spcBef>
                        <a:spcAft>
                          <a:spcPts val="0"/>
                        </a:spcAft>
                        <a:buClrTx/>
                        <a:buSzTx/>
                        <a:buFontTx/>
                        <a:buNone/>
                        <a:tabLst/>
                        <a:defRPr/>
                      </a:pPr>
                      <a:endParaRPr lang="en-IN"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algn="just">
                        <a:lnSpc>
                          <a:spcPct val="100000"/>
                        </a:lnSpc>
                      </a:pPr>
                      <a:r>
                        <a:rPr lang="en-US" sz="1400" b="0" dirty="0">
                          <a:latin typeface="Times New Roman" panose="02020603050405020304" pitchFamily="18" charset="0"/>
                          <a:cs typeface="Times New Roman" panose="02020603050405020304" pitchFamily="18" charset="0"/>
                        </a:rPr>
                        <a:t>2024</a:t>
                      </a:r>
                      <a:endParaRPr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IN" sz="1400" b="0" dirty="0">
                          <a:solidFill>
                            <a:schemeClr val="tx1"/>
                          </a:solidFill>
                          <a:latin typeface="Times New Roman" panose="02020603050405020304" pitchFamily="18" charset="0"/>
                          <a:ea typeface="+mn-ea"/>
                          <a:cs typeface="Times New Roman" panose="02020603050405020304" pitchFamily="18" charset="0"/>
                        </a:rPr>
                        <a:t>The system captures and processes voice commands from users to ensure safe driving.</a:t>
                      </a:r>
                    </a:p>
                    <a:p>
                      <a:pPr marL="228600" indent="-228600" algn="l">
                        <a:lnSpc>
                          <a:spcPct val="100000"/>
                        </a:lnSpc>
                        <a:buAutoNum type="arabicPeriod"/>
                      </a:pPr>
                      <a:r>
                        <a:rPr lang="en-IN" sz="1400" b="0" dirty="0">
                          <a:solidFill>
                            <a:schemeClr val="tx1"/>
                          </a:solidFill>
                          <a:latin typeface="Times New Roman" panose="02020603050405020304" pitchFamily="18" charset="0"/>
                          <a:ea typeface="+mn-ea"/>
                          <a:cs typeface="Times New Roman" panose="02020603050405020304" pitchFamily="18" charset="0"/>
                        </a:rPr>
                        <a:t>It helps the system interpret safety-related commands.</a:t>
                      </a:r>
                    </a:p>
                    <a:p>
                      <a:pPr marL="228600" indent="-228600" algn="l">
                        <a:lnSpc>
                          <a:spcPct val="100000"/>
                        </a:lnSpc>
                        <a:buAutoNum type="arabicPeriod"/>
                      </a:pPr>
                      <a:r>
                        <a:rPr lang="en-IN" sz="1400" b="0" dirty="0">
                          <a:solidFill>
                            <a:schemeClr val="tx1"/>
                          </a:solidFill>
                          <a:latin typeface="Times New Roman" panose="02020603050405020304" pitchFamily="18" charset="0"/>
                          <a:ea typeface="+mn-ea"/>
                          <a:cs typeface="Times New Roman" panose="02020603050405020304" pitchFamily="18" charset="0"/>
                        </a:rPr>
                        <a:t>The system is tested for accuracy in different driving conditions</a:t>
                      </a: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IN" sz="1400" b="0" dirty="0">
                          <a:solidFill>
                            <a:schemeClr val="tx1"/>
                          </a:solidFill>
                          <a:latin typeface="Times New Roman" panose="02020603050405020304" pitchFamily="18" charset="0"/>
                          <a:ea typeface="+mn-ea"/>
                          <a:cs typeface="Times New Roman" panose="02020603050405020304" pitchFamily="18" charset="0"/>
                        </a:rPr>
                        <a:t>Incorrect interpretations in noisy environments can lead to errors.</a:t>
                      </a:r>
                    </a:p>
                    <a:p>
                      <a:pPr marL="228600" indent="-228600" algn="l">
                        <a:lnSpc>
                          <a:spcPct val="100000"/>
                        </a:lnSpc>
                        <a:buAutoNum type="arabicPeriod"/>
                      </a:pPr>
                      <a:r>
                        <a:rPr lang="en-IN" sz="1400" b="0" dirty="0">
                          <a:solidFill>
                            <a:schemeClr val="tx1"/>
                          </a:solidFill>
                          <a:latin typeface="Times New Roman" panose="02020603050405020304" pitchFamily="18" charset="0"/>
                          <a:ea typeface="+mn-ea"/>
                          <a:cs typeface="Times New Roman" panose="02020603050405020304" pitchFamily="18" charset="0"/>
                        </a:rPr>
                        <a:t>Voice commands may distract drivers, especially if repeated.</a:t>
                      </a:r>
                    </a:p>
                    <a:p>
                      <a:pPr marL="228600" indent="-228600" algn="l">
                        <a:lnSpc>
                          <a:spcPct val="100000"/>
                        </a:lnSpc>
                        <a:buAutoNum type="arabicPeriod"/>
                      </a:pPr>
                      <a:r>
                        <a:rPr lang="en-IN" sz="1400" b="0" dirty="0">
                          <a:solidFill>
                            <a:schemeClr val="tx1"/>
                          </a:solidFill>
                          <a:latin typeface="Times New Roman" panose="02020603050405020304" pitchFamily="18" charset="0"/>
                          <a:ea typeface="+mn-ea"/>
                          <a:cs typeface="Times New Roman" panose="02020603050405020304" pitchFamily="18" charset="0"/>
                        </a:rPr>
                        <a:t>Variations in speech can reduce recognition accuracy</a:t>
                      </a: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a:t>
                      </a:r>
                      <a:endParaRPr lang="en-US"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4264525153"/>
                  </a:ext>
                </a:extLst>
              </a:tr>
              <a:tr h="3034054">
                <a:tc>
                  <a:txBody>
                    <a:bodyPr/>
                    <a:lstStyle/>
                    <a:p>
                      <a:pPr marL="0" marR="0" indent="0" algn="ctr" defTabSz="914400" eaLnBrk="1" fontAlgn="auto" latinLnBrk="0" hangingPunct="1">
                        <a:lnSpc>
                          <a:spcPts val="1410"/>
                        </a:lnSpc>
                        <a:spcBef>
                          <a:spcPts val="0"/>
                        </a:spcBef>
                        <a:spcAft>
                          <a:spcPts val="0"/>
                        </a:spcAft>
                        <a:buClrTx/>
                        <a:buSzTx/>
                        <a:buFontTx/>
                        <a:buNone/>
                        <a:tabLst/>
                        <a:defRPr/>
                      </a:pPr>
                      <a:r>
                        <a:rPr lang="en-US" sz="1400" b="0" spc="-10" dirty="0">
                          <a:solidFill>
                            <a:srgbClr val="404040"/>
                          </a:solidFill>
                          <a:latin typeface="Times New Roman" panose="02020603050405020304" pitchFamily="18" charset="0"/>
                          <a:cs typeface="Times New Roman" panose="02020603050405020304" pitchFamily="18" charset="0"/>
                        </a:rPr>
                        <a:t>6</a:t>
                      </a:r>
                      <a:endParaRPr lang="en-US" sz="1400" b="0" dirty="0">
                        <a:latin typeface="Times New Roman" panose="02020603050405020304" pitchFamily="18" charset="0"/>
                        <a:cs typeface="Times New Roman" panose="02020603050405020304" pitchFamily="18" charset="0"/>
                      </a:endParaRPr>
                    </a:p>
                  </a:txBody>
                  <a:tcPr marL="0" marR="0" marT="0"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0" marR="0" lvl="0" indent="0" algn="just" defTabSz="914400" eaLnBrk="1" fontAlgn="auto" latinLnBrk="0" hangingPunct="1">
                        <a:lnSpc>
                          <a:spcPct val="100000"/>
                        </a:lnSpc>
                        <a:spcBef>
                          <a:spcPts val="0"/>
                        </a:spcBef>
                        <a:spcAft>
                          <a:spcPts val="0"/>
                        </a:spcAft>
                        <a:buClrTx/>
                        <a:buSzTx/>
                        <a:buFontTx/>
                        <a:buNone/>
                        <a:tabLst/>
                        <a:defRPr/>
                      </a:pPr>
                      <a:r>
                        <a:rPr lang="en-IN" sz="1400" b="1" i="0" u="none" strike="noStrike" baseline="0" dirty="0">
                          <a:solidFill>
                            <a:schemeClr val="tx1"/>
                          </a:solidFill>
                          <a:latin typeface="Times New Roman" panose="02020603050405020304" pitchFamily="18" charset="0"/>
                          <a:ea typeface="+mn-ea"/>
                          <a:cs typeface="Times New Roman" panose="02020603050405020304" pitchFamily="18" charset="0"/>
                        </a:rPr>
                        <a:t>Artificial</a:t>
                      </a:r>
                    </a:p>
                    <a:p>
                      <a:pPr marL="0" marR="0" lvl="0" indent="0" algn="just" defTabSz="914400" eaLnBrk="1" fontAlgn="auto" latinLnBrk="0" hangingPunct="1">
                        <a:lnSpc>
                          <a:spcPct val="100000"/>
                        </a:lnSpc>
                        <a:spcBef>
                          <a:spcPts val="0"/>
                        </a:spcBef>
                        <a:spcAft>
                          <a:spcPts val="0"/>
                        </a:spcAft>
                        <a:buClrTx/>
                        <a:buSzTx/>
                        <a:buFontTx/>
                        <a:buNone/>
                        <a:tabLst/>
                        <a:defRPr/>
                      </a:pPr>
                      <a:r>
                        <a:rPr lang="en-IN" sz="1400" b="1" i="0" u="none" strike="noStrike" baseline="0" dirty="0">
                          <a:solidFill>
                            <a:schemeClr val="tx1"/>
                          </a:solidFill>
                          <a:latin typeface="Times New Roman" panose="02020603050405020304" pitchFamily="18" charset="0"/>
                          <a:ea typeface="+mn-ea"/>
                          <a:cs typeface="Times New Roman" panose="02020603050405020304" pitchFamily="18" charset="0"/>
                        </a:rPr>
                        <a:t> Intelligence </a:t>
                      </a:r>
                    </a:p>
                    <a:p>
                      <a:pPr marL="0" marR="0" lvl="0" indent="0" algn="just" defTabSz="914400" eaLnBrk="1" fontAlgn="auto" latinLnBrk="0" hangingPunct="1">
                        <a:lnSpc>
                          <a:spcPct val="100000"/>
                        </a:lnSpc>
                        <a:spcBef>
                          <a:spcPts val="0"/>
                        </a:spcBef>
                        <a:spcAft>
                          <a:spcPts val="0"/>
                        </a:spcAft>
                        <a:buClrTx/>
                        <a:buSzTx/>
                        <a:buFontTx/>
                        <a:buNone/>
                        <a:tabLst/>
                        <a:defRPr/>
                      </a:pPr>
                      <a:r>
                        <a:rPr lang="en-IN" sz="1400" b="1" i="0" u="none" strike="noStrike" baseline="0" dirty="0">
                          <a:solidFill>
                            <a:schemeClr val="tx1"/>
                          </a:solidFill>
                          <a:latin typeface="Times New Roman" panose="02020603050405020304" pitchFamily="18" charset="0"/>
                          <a:ea typeface="+mn-ea"/>
                          <a:cs typeface="Times New Roman" panose="02020603050405020304" pitchFamily="18" charset="0"/>
                        </a:rPr>
                        <a:t>based Vision</a:t>
                      </a:r>
                    </a:p>
                    <a:p>
                      <a:pPr marL="0" marR="0" lvl="0" indent="0" algn="just" defTabSz="914400" eaLnBrk="1" fontAlgn="auto" latinLnBrk="0" hangingPunct="1">
                        <a:lnSpc>
                          <a:spcPct val="100000"/>
                        </a:lnSpc>
                        <a:spcBef>
                          <a:spcPts val="0"/>
                        </a:spcBef>
                        <a:spcAft>
                          <a:spcPts val="0"/>
                        </a:spcAft>
                        <a:buClrTx/>
                        <a:buSzTx/>
                        <a:buFontTx/>
                        <a:buNone/>
                        <a:tabLst/>
                        <a:defRPr/>
                      </a:pPr>
                      <a:r>
                        <a:rPr lang="en-IN" sz="1400" b="1" i="0" u="none" strike="noStrike" baseline="0" dirty="0">
                          <a:solidFill>
                            <a:schemeClr val="tx1"/>
                          </a:solidFill>
                          <a:latin typeface="Times New Roman" panose="02020603050405020304" pitchFamily="18" charset="0"/>
                          <a:ea typeface="+mn-ea"/>
                          <a:cs typeface="Times New Roman" panose="02020603050405020304" pitchFamily="18" charset="0"/>
                        </a:rPr>
                        <a:t> and Voice Assistant </a:t>
                      </a: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IN" sz="1400" b="0" i="0" u="none" strike="noStrike" baseline="0" dirty="0">
                          <a:solidFill>
                            <a:schemeClr val="tx1"/>
                          </a:solidFill>
                          <a:latin typeface="Times New Roman" panose="02020603050405020304" pitchFamily="18" charset="0"/>
                          <a:ea typeface="+mn-ea"/>
                          <a:cs typeface="Times New Roman" panose="02020603050405020304" pitchFamily="18" charset="0"/>
                        </a:rPr>
                        <a:t>  </a:t>
                      </a:r>
                      <a:r>
                        <a:rPr lang="en-IN"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Logesh</a:t>
                      </a:r>
                      <a:r>
                        <a:rPr lang="en-IN" sz="1400" b="0" i="0" u="none" strike="noStrike" baseline="0" dirty="0">
                          <a:solidFill>
                            <a:schemeClr val="tx1"/>
                          </a:solidFill>
                          <a:latin typeface="Times New Roman" panose="02020603050405020304" pitchFamily="18" charset="0"/>
                          <a:ea typeface="+mn-ea"/>
                          <a:cs typeface="Times New Roman" panose="02020603050405020304" pitchFamily="18" charset="0"/>
                        </a:rPr>
                        <a:t> V </a:t>
                      </a:r>
                    </a:p>
                    <a:p>
                      <a:pPr marL="0" marR="0" lvl="0" indent="0" algn="ctr" defTabSz="914400" eaLnBrk="1" fontAlgn="auto" latinLnBrk="0" hangingPunct="1">
                        <a:lnSpc>
                          <a:spcPct val="100000"/>
                        </a:lnSpc>
                        <a:spcBef>
                          <a:spcPts val="0"/>
                        </a:spcBef>
                        <a:spcAft>
                          <a:spcPts val="0"/>
                        </a:spcAft>
                        <a:buClrTx/>
                        <a:buSzTx/>
                        <a:buFontTx/>
                        <a:buNone/>
                        <a:tabLst/>
                        <a:defRPr/>
                      </a:pPr>
                      <a:r>
                        <a:rPr lang="en-IN" sz="1400" b="0" i="0" u="none" strike="noStrike" baseline="0" dirty="0">
                          <a:solidFill>
                            <a:schemeClr val="tx1"/>
                          </a:solidFill>
                          <a:latin typeface="Times New Roman" panose="02020603050405020304" pitchFamily="18" charset="0"/>
                          <a:ea typeface="+mn-ea"/>
                          <a:cs typeface="Times New Roman" panose="02020603050405020304" pitchFamily="18" charset="0"/>
                        </a:rPr>
                        <a:t> </a:t>
                      </a:r>
                      <a:r>
                        <a:rPr lang="en-IN" sz="1400" b="0" i="0" u="none" strike="noStrike" baseline="0" dirty="0" err="1">
                          <a:solidFill>
                            <a:schemeClr val="tx1"/>
                          </a:solidFill>
                          <a:latin typeface="Times New Roman" panose="02020603050405020304" pitchFamily="18" charset="0"/>
                          <a:ea typeface="+mn-ea"/>
                          <a:cs typeface="Times New Roman" panose="02020603050405020304" pitchFamily="18" charset="0"/>
                        </a:rPr>
                        <a:t>Sai</a:t>
                      </a:r>
                      <a:r>
                        <a:rPr lang="en-IN" sz="1400" b="0" i="0" u="none" strike="noStrike" baseline="0" dirty="0">
                          <a:solidFill>
                            <a:schemeClr val="tx1"/>
                          </a:solidFill>
                          <a:latin typeface="Times New Roman" panose="02020603050405020304" pitchFamily="18" charset="0"/>
                          <a:ea typeface="+mn-ea"/>
                          <a:cs typeface="Times New Roman" panose="02020603050405020304" pitchFamily="18" charset="0"/>
                        </a:rPr>
                        <a:t> Dinesh R S </a:t>
                      </a: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0" algn="just">
                        <a:lnSpc>
                          <a:spcPct val="100000"/>
                        </a:lnSpc>
                      </a:pPr>
                      <a:r>
                        <a:rPr lang="en-US" sz="1400" b="0" dirty="0">
                          <a:solidFill>
                            <a:schemeClr val="tx1"/>
                          </a:solidFill>
                          <a:latin typeface="Times New Roman" panose="02020603050405020304" pitchFamily="18" charset="0"/>
                          <a:ea typeface="+mn-ea"/>
                          <a:cs typeface="Times New Roman" panose="02020603050405020304" pitchFamily="18" charset="0"/>
                        </a:rPr>
                        <a:t>2024</a:t>
                      </a:r>
                      <a:endParaRPr sz="1400" b="0" dirty="0">
                        <a:solidFill>
                          <a:schemeClr val="tx1"/>
                        </a:solidFill>
                        <a:latin typeface="Times New Roman" panose="02020603050405020304" pitchFamily="18" charset="0"/>
                        <a:ea typeface="+mn-ea"/>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IN" sz="1400" b="0" dirty="0">
                          <a:solidFill>
                            <a:schemeClr val="tx1"/>
                          </a:solidFill>
                          <a:latin typeface="Times New Roman" panose="02020603050405020304" pitchFamily="18" charset="0"/>
                          <a:ea typeface="+mn-ea"/>
                          <a:cs typeface="Times New Roman" panose="02020603050405020304" pitchFamily="18" charset="0"/>
                        </a:rPr>
                        <a:t>Develop a hands-free interaction system for vehicles using computer vision.</a:t>
                      </a:r>
                    </a:p>
                    <a:p>
                      <a:pPr marL="228600" indent="-228600" algn="l">
                        <a:lnSpc>
                          <a:spcPct val="100000"/>
                        </a:lnSpc>
                        <a:buAutoNum type="arabicPeriod"/>
                      </a:pPr>
                      <a:r>
                        <a:rPr lang="en-IN" sz="1400" b="0" dirty="0">
                          <a:solidFill>
                            <a:schemeClr val="tx1"/>
                          </a:solidFill>
                          <a:latin typeface="Times New Roman" panose="02020603050405020304" pitchFamily="18" charset="0"/>
                          <a:ea typeface="+mn-ea"/>
                          <a:cs typeface="Times New Roman" panose="02020603050405020304" pitchFamily="18" charset="0"/>
                        </a:rPr>
                        <a:t>Use computer vision to recognize driver gestures and monitor attention.</a:t>
                      </a:r>
                    </a:p>
                    <a:p>
                      <a:pPr marL="228600" indent="-228600" algn="l">
                        <a:lnSpc>
                          <a:spcPct val="100000"/>
                        </a:lnSpc>
                        <a:buAutoNum type="arabicPeriod"/>
                      </a:pPr>
                      <a:r>
                        <a:rPr lang="en-IN" sz="1400" b="0" dirty="0">
                          <a:solidFill>
                            <a:schemeClr val="tx1"/>
                          </a:solidFill>
                          <a:latin typeface="Times New Roman" panose="02020603050405020304" pitchFamily="18" charset="0"/>
                          <a:ea typeface="+mn-ea"/>
                          <a:cs typeface="Times New Roman" panose="02020603050405020304" pitchFamily="18" charset="0"/>
                        </a:rPr>
                        <a:t>Test with drivers to evaluate the effectiveness of voice commands and gesture recognition</a:t>
                      </a:r>
                      <a:r>
                        <a:rPr lang="en-IN" sz="1400" b="0" i="0" u="none" strike="noStrike" dirty="0">
                          <a:solidFill>
                            <a:schemeClr val="tx1"/>
                          </a:solidFill>
                          <a:effectLst/>
                          <a:latin typeface="Times New Roman" panose="02020603050405020304" pitchFamily="18" charset="0"/>
                          <a:ea typeface="+mn-ea"/>
                          <a:cs typeface="Times New Roman" panose="02020603050405020304" pitchFamily="18" charset="0"/>
                        </a:rPr>
                        <a:t>.</a:t>
                      </a:r>
                      <a:endParaRPr sz="1400" b="0" dirty="0">
                        <a:latin typeface="Times New Roman" panose="02020603050405020304" pitchFamily="18"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tc>
                  <a:txBody>
                    <a:bodyPr/>
                    <a:lstStyle/>
                    <a:p>
                      <a:pPr marL="228600" indent="-228600" algn="l">
                        <a:lnSpc>
                          <a:spcPct val="100000"/>
                        </a:lnSpc>
                        <a:buAutoNum type="arabicPeriod"/>
                      </a:pPr>
                      <a:r>
                        <a:rPr lang="en-IN" sz="1400" b="0" dirty="0">
                          <a:solidFill>
                            <a:schemeClr val="tx1"/>
                          </a:solidFill>
                          <a:latin typeface="Times New Roman" panose="02020603050405020304" pitchFamily="18" charset="0"/>
                          <a:ea typeface="+mn-ea"/>
                          <a:cs typeface="Times New Roman" panose="02020603050405020304" pitchFamily="18" charset="0"/>
                        </a:rPr>
                        <a:t>Technical issues, like software bugs or hardware failures, could impair functionality.</a:t>
                      </a:r>
                    </a:p>
                    <a:p>
                      <a:pPr marL="228600" indent="-228600" algn="l">
                        <a:lnSpc>
                          <a:spcPct val="100000"/>
                        </a:lnSpc>
                        <a:buAutoNum type="arabicPeriod"/>
                      </a:pPr>
                      <a:r>
                        <a:rPr lang="en-IN" sz="1400" b="0" dirty="0">
                          <a:solidFill>
                            <a:schemeClr val="tx1"/>
                          </a:solidFill>
                          <a:latin typeface="Times New Roman" panose="02020603050405020304" pitchFamily="18" charset="0"/>
                          <a:ea typeface="+mn-ea"/>
                          <a:cs typeface="Times New Roman" panose="02020603050405020304" pitchFamily="18" charset="0"/>
                        </a:rPr>
                        <a:t>Interacting with the system, even through voice, may still divert attention from the road.</a:t>
                      </a:r>
                    </a:p>
                    <a:p>
                      <a:pPr marL="228600" indent="-228600" algn="l">
                        <a:lnSpc>
                          <a:spcPct val="100000"/>
                        </a:lnSpc>
                        <a:buAutoNum type="arabicPeriod"/>
                      </a:pPr>
                      <a:r>
                        <a:rPr lang="en-US" sz="1400" b="0" dirty="0">
                          <a:solidFill>
                            <a:schemeClr val="tx1"/>
                          </a:solidFill>
                          <a:latin typeface="Times New Roman" panose="02020603050405020304" pitchFamily="18" charset="0"/>
                          <a:ea typeface="+mn-ea"/>
                          <a:cs typeface="Times New Roman" panose="02020603050405020304" pitchFamily="18" charset="0"/>
                        </a:rPr>
                        <a:t>Voice commands may be misinterpreted, especially in noisy environments like traffic.</a:t>
                      </a: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E7E7E7"/>
                    </a:solidFill>
                  </a:tcPr>
                </a:tc>
                <a:extLst>
                  <a:ext uri="{0D108BD9-81ED-4DB2-BD59-A6C34878D82A}">
                    <a16:rowId xmlns:a16="http://schemas.microsoft.com/office/drawing/2014/main" val="761122585"/>
                  </a:ext>
                </a:extLst>
              </a:tr>
            </a:tbl>
          </a:graphicData>
        </a:graphic>
      </p:graphicFrame>
    </p:spTree>
    <p:extLst>
      <p:ext uri="{BB962C8B-B14F-4D97-AF65-F5344CB8AC3E}">
        <p14:creationId xmlns:p14="http://schemas.microsoft.com/office/powerpoint/2010/main" val="14568278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731</TotalTime>
  <Words>2221</Words>
  <Application>Microsoft Office PowerPoint</Application>
  <PresentationFormat>Custom</PresentationFormat>
  <Paragraphs>244</Paragraphs>
  <Slides>20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Arial MT</vt:lpstr>
      <vt:lpstr>Calibri</vt:lpstr>
      <vt:lpstr>DejaVu Sans</vt:lpstr>
      <vt:lpstr>Times New Roman</vt:lpstr>
      <vt:lpstr>Trebuchet MS</vt:lpstr>
      <vt:lpstr>Verdana</vt:lpstr>
      <vt:lpstr>Wingdings</vt:lpstr>
      <vt:lpstr>Office Theme</vt:lpstr>
      <vt:lpstr>DRIVE SAFE WITH AI ASSISTANCE</vt:lpstr>
      <vt:lpstr>Contents</vt:lpstr>
      <vt:lpstr>Abstract</vt:lpstr>
      <vt:lpstr>Introduction</vt:lpstr>
      <vt:lpstr>Motivation:</vt:lpstr>
      <vt:lpstr>Objectives</vt:lpstr>
      <vt:lpstr>Literature Review</vt:lpstr>
      <vt:lpstr>Literature Review</vt:lpstr>
      <vt:lpstr>Literature Review</vt:lpstr>
      <vt:lpstr>Literature Review</vt:lpstr>
      <vt:lpstr>Literature Review</vt:lpstr>
      <vt:lpstr>Literature Review</vt:lpstr>
      <vt:lpstr>Research Gap(Limitations of existing systems)</vt:lpstr>
      <vt:lpstr>Problem Definition</vt:lpstr>
      <vt:lpstr>Scope</vt:lpstr>
      <vt:lpstr>Technological Stack</vt:lpstr>
      <vt:lpstr>Architechure diagram</vt:lpstr>
      <vt:lpstr>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 b</dc:creator>
  <cp:lastModifiedBy>Priyanshu Wolikar</cp:lastModifiedBy>
  <cp:revision>22</cp:revision>
  <dcterms:created xsi:type="dcterms:W3CDTF">2024-09-20T07:24:34Z</dcterms:created>
  <dcterms:modified xsi:type="dcterms:W3CDTF">2024-09-23T10:07:41Z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2024-09-19T00:00:00Z</vt:filetime>
  </property>
  <property fmtid="{D5CDD505-2E9C-101B-9397-08002B2CF9AE}" pid="3" name="Creator">
    <vt:lpwstr>Microsoft® PowerPoint® 2021</vt:lpwstr>
  </property>
  <property fmtid="{D5CDD505-2E9C-101B-9397-08002B2CF9AE}" pid="4" name="LastSaved">
    <vt:filetime>2024-09-20T00:00:00Z</vt:filetime>
  </property>
  <property fmtid="{D5CDD505-2E9C-101B-9397-08002B2CF9AE}" pid="5" name="Producer">
    <vt:lpwstr>3-Heights(TM) PDF Security Shell 4.8.25.2 (http://www.pdf-tools.com)</vt:lpwstr>
  </property>
</Properties>
</file>